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5"/>
  </p:notesMasterIdLst>
  <p:sldIdLst>
    <p:sldId id="259" r:id="rId3"/>
    <p:sldId id="324" r:id="rId4"/>
    <p:sldId id="326" r:id="rId5"/>
    <p:sldId id="325" r:id="rId6"/>
    <p:sldId id="258" r:id="rId7"/>
    <p:sldId id="261" r:id="rId8"/>
    <p:sldId id="260" r:id="rId9"/>
    <p:sldId id="304" r:id="rId10"/>
    <p:sldId id="268" r:id="rId11"/>
    <p:sldId id="257" r:id="rId12"/>
    <p:sldId id="262" r:id="rId13"/>
    <p:sldId id="264" r:id="rId14"/>
    <p:sldId id="327" r:id="rId15"/>
    <p:sldId id="265" r:id="rId16"/>
    <p:sldId id="306" r:id="rId17"/>
    <p:sldId id="266" r:id="rId18"/>
    <p:sldId id="267" r:id="rId19"/>
    <p:sldId id="269" r:id="rId20"/>
    <p:sldId id="270" r:id="rId21"/>
    <p:sldId id="271" r:id="rId22"/>
    <p:sldId id="272" r:id="rId23"/>
    <p:sldId id="273" r:id="rId24"/>
    <p:sldId id="274" r:id="rId25"/>
    <p:sldId id="275" r:id="rId26"/>
    <p:sldId id="276" r:id="rId27"/>
    <p:sldId id="305" r:id="rId28"/>
    <p:sldId id="328" r:id="rId29"/>
    <p:sldId id="277" r:id="rId30"/>
    <p:sldId id="278" r:id="rId31"/>
    <p:sldId id="310" r:id="rId32"/>
    <p:sldId id="315" r:id="rId33"/>
    <p:sldId id="279" r:id="rId34"/>
    <p:sldId id="280" r:id="rId35"/>
    <p:sldId id="281" r:id="rId36"/>
    <p:sldId id="329" r:id="rId37"/>
    <p:sldId id="282" r:id="rId38"/>
    <p:sldId id="283" r:id="rId39"/>
    <p:sldId id="284" r:id="rId40"/>
    <p:sldId id="330" r:id="rId41"/>
    <p:sldId id="285" r:id="rId42"/>
    <p:sldId id="286" r:id="rId43"/>
    <p:sldId id="287" r:id="rId44"/>
    <p:sldId id="317" r:id="rId45"/>
    <p:sldId id="288" r:id="rId46"/>
    <p:sldId id="289" r:id="rId47"/>
    <p:sldId id="318" r:id="rId48"/>
    <p:sldId id="319" r:id="rId49"/>
    <p:sldId id="320" r:id="rId50"/>
    <p:sldId id="321" r:id="rId51"/>
    <p:sldId id="322" r:id="rId52"/>
    <p:sldId id="323" r:id="rId53"/>
    <p:sldId id="290" r:id="rId54"/>
    <p:sldId id="291" r:id="rId55"/>
    <p:sldId id="292" r:id="rId56"/>
    <p:sldId id="293" r:id="rId57"/>
    <p:sldId id="294" r:id="rId58"/>
    <p:sldId id="295" r:id="rId59"/>
    <p:sldId id="296" r:id="rId60"/>
    <p:sldId id="331" r:id="rId61"/>
    <p:sldId id="297" r:id="rId62"/>
    <p:sldId id="298" r:id="rId63"/>
    <p:sldId id="300"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3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0" d="100"/>
          <a:sy n="120" d="100"/>
        </p:scale>
        <p:origin x="-131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485C38-3511-AE4A-B42F-587A214B2742}" type="datetimeFigureOut">
              <a:rPr lang="en-US" smtClean="0"/>
              <a:t>9/13/17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5B6AC2-6AB3-344E-9B5B-B1CF8CB23EBB}" type="slidenum">
              <a:rPr lang="en-US" smtClean="0"/>
              <a:t>‹#›</a:t>
            </a:fld>
            <a:endParaRPr lang="en-US"/>
          </a:p>
        </p:txBody>
      </p:sp>
    </p:spTree>
    <p:extLst>
      <p:ext uri="{BB962C8B-B14F-4D97-AF65-F5344CB8AC3E}">
        <p14:creationId xmlns:p14="http://schemas.microsoft.com/office/powerpoint/2010/main" val="41846792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a:t>
            </a:fld>
            <a:endParaRPr lang="en-US"/>
          </a:p>
        </p:txBody>
      </p:sp>
    </p:spTree>
    <p:extLst>
      <p:ext uri="{BB962C8B-B14F-4D97-AF65-F5344CB8AC3E}">
        <p14:creationId xmlns:p14="http://schemas.microsoft.com/office/powerpoint/2010/main" val="1933353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Depending on the type </a:t>
            </a:r>
            <a:r>
              <a:rPr lang="en-US" spc="-5" dirty="0" smtClean="0">
                <a:cs typeface="Times New Roman"/>
              </a:rPr>
              <a:t>of </a:t>
            </a:r>
            <a:r>
              <a:rPr lang="en-US" spc="-10" dirty="0" smtClean="0">
                <a:cs typeface="Times New Roman"/>
              </a:rPr>
              <a:t>analytic result required, this stage can </a:t>
            </a:r>
            <a:r>
              <a:rPr lang="en-US" spc="-5" dirty="0" smtClean="0">
                <a:cs typeface="Times New Roman"/>
              </a:rPr>
              <a:t>be </a:t>
            </a:r>
            <a:r>
              <a:rPr lang="en-US" spc="-10" dirty="0" smtClean="0">
                <a:cs typeface="Times New Roman"/>
              </a:rPr>
              <a:t>as simple as querying </a:t>
            </a:r>
            <a:r>
              <a:rPr lang="en-US" spc="-5" dirty="0" smtClean="0">
                <a:cs typeface="Times New Roman"/>
              </a:rPr>
              <a:t>a  </a:t>
            </a:r>
            <a:r>
              <a:rPr lang="en-US" spc="-10" dirty="0" smtClean="0">
                <a:cs typeface="Times New Roman"/>
              </a:rPr>
              <a:t>dataset to compute an aggregation for comparison. On the other hand, it can </a:t>
            </a:r>
            <a:r>
              <a:rPr lang="en-US" spc="-5" dirty="0" smtClean="0">
                <a:cs typeface="Times New Roman"/>
              </a:rPr>
              <a:t>be </a:t>
            </a:r>
            <a:r>
              <a:rPr lang="en-US" spc="-10" dirty="0" smtClean="0">
                <a:cs typeface="Times New Roman"/>
              </a:rPr>
              <a:t>as  challenging as combining data mining and complex statistical analysis techniques to  discover patterns and anomalies </a:t>
            </a:r>
            <a:r>
              <a:rPr lang="en-US" spc="-5" dirty="0" smtClean="0">
                <a:cs typeface="Times New Roman"/>
              </a:rPr>
              <a:t>or </a:t>
            </a:r>
            <a:r>
              <a:rPr lang="en-US" spc="-10" dirty="0" smtClean="0">
                <a:cs typeface="Times New Roman"/>
              </a:rPr>
              <a:t>to generate </a:t>
            </a:r>
            <a:r>
              <a:rPr lang="en-US" spc="-5" dirty="0" smtClean="0">
                <a:cs typeface="Times New Roman"/>
              </a:rPr>
              <a:t>a </a:t>
            </a:r>
            <a:r>
              <a:rPr lang="en-US" spc="-10" dirty="0" smtClean="0">
                <a:cs typeface="Times New Roman"/>
              </a:rPr>
              <a:t>statistical </a:t>
            </a:r>
            <a:r>
              <a:rPr lang="en-US" spc="-5" dirty="0" smtClean="0">
                <a:cs typeface="Times New Roman"/>
              </a:rPr>
              <a:t>or </a:t>
            </a:r>
            <a:r>
              <a:rPr lang="en-US" spc="-10" dirty="0" smtClean="0">
                <a:cs typeface="Times New Roman"/>
              </a:rPr>
              <a:t>mathematical model to  depict relationships between</a:t>
            </a:r>
            <a:r>
              <a:rPr lang="en-US" spc="25" dirty="0" smtClean="0">
                <a:cs typeface="Times New Roman"/>
              </a:rPr>
              <a:t> </a:t>
            </a:r>
            <a:r>
              <a:rPr lang="en-US" spc="-10" dirty="0" smtClean="0">
                <a:cs typeface="Times New Roman"/>
              </a:rPr>
              <a:t>variables.</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37</a:t>
            </a:fld>
            <a:endParaRPr lang="en-US"/>
          </a:p>
        </p:txBody>
      </p:sp>
    </p:spTree>
    <p:extLst>
      <p:ext uri="{BB962C8B-B14F-4D97-AF65-F5344CB8AC3E}">
        <p14:creationId xmlns:p14="http://schemas.microsoft.com/office/powerpoint/2010/main" val="633608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Deductive</a:t>
            </a:r>
            <a:r>
              <a:rPr lang="en-US" dirty="0" smtClean="0"/>
              <a:t> reasoning starts with a general theory, statement, or hypothesis and then works its way down to a conclusion based on evidence. </a:t>
            </a:r>
            <a:r>
              <a:rPr lang="en-US" b="1" dirty="0" smtClean="0"/>
              <a:t>Inductive</a:t>
            </a:r>
            <a:r>
              <a:rPr lang="en-US" dirty="0" smtClean="0"/>
              <a:t> reasoning starts with a small observation or question and works it's way to a theory by examining the related issues.</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38</a:t>
            </a:fld>
            <a:endParaRPr lang="en-US"/>
          </a:p>
        </p:txBody>
      </p:sp>
    </p:spTree>
    <p:extLst>
      <p:ext uri="{BB962C8B-B14F-4D97-AF65-F5344CB8AC3E}">
        <p14:creationId xmlns:p14="http://schemas.microsoft.com/office/powerpoint/2010/main" val="3472312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ability to analyze massive amounts of data and find useful insights carries little value if the only ones that can interpret the results are the analysts.</a:t>
            </a:r>
          </a:p>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Business users need to </a:t>
            </a:r>
            <a:r>
              <a:rPr lang="en-US" spc="-5" dirty="0" smtClean="0">
                <a:cs typeface="Times New Roman"/>
              </a:rPr>
              <a:t>be </a:t>
            </a:r>
            <a:r>
              <a:rPr lang="en-US" spc="-10" dirty="0" smtClean="0">
                <a:cs typeface="Times New Roman"/>
              </a:rPr>
              <a:t>able to understand the results in order to obtain value from the  analysis and subsequently have the ability to provide feedback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40</a:t>
            </a:fld>
            <a:endParaRPr lang="en-US"/>
          </a:p>
        </p:txBody>
      </p:sp>
    </p:spTree>
    <p:extLst>
      <p:ext uri="{BB962C8B-B14F-4D97-AF65-F5344CB8AC3E}">
        <p14:creationId xmlns:p14="http://schemas.microsoft.com/office/powerpoint/2010/main" val="2731403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A model may look like </a:t>
            </a:r>
            <a:r>
              <a:rPr lang="en-US" spc="-5" dirty="0" smtClean="0">
                <a:cs typeface="Times New Roman"/>
              </a:rPr>
              <a:t>a </a:t>
            </a:r>
            <a:r>
              <a:rPr lang="en-US" spc="-10" dirty="0" smtClean="0">
                <a:cs typeface="Times New Roman"/>
              </a:rPr>
              <a:t>mathematical equation </a:t>
            </a:r>
            <a:r>
              <a:rPr lang="en-US" spc="-5" dirty="0" smtClean="0">
                <a:cs typeface="Times New Roman"/>
              </a:rPr>
              <a:t>or a </a:t>
            </a:r>
            <a:r>
              <a:rPr lang="en-US" spc="-10" dirty="0" smtClean="0">
                <a:cs typeface="Times New Roman"/>
              </a:rPr>
              <a:t>set </a:t>
            </a:r>
            <a:r>
              <a:rPr lang="en-US" spc="-5" dirty="0" smtClean="0">
                <a:cs typeface="Times New Roman"/>
              </a:rPr>
              <a:t>of </a:t>
            </a:r>
            <a:r>
              <a:rPr lang="en-US" spc="-10" dirty="0" smtClean="0">
                <a:cs typeface="Times New Roman"/>
              </a:rPr>
              <a:t>rules. Models can </a:t>
            </a:r>
            <a:r>
              <a:rPr lang="en-US" spc="-5" dirty="0" smtClean="0">
                <a:cs typeface="Times New Roman"/>
              </a:rPr>
              <a:t>be  </a:t>
            </a:r>
            <a:r>
              <a:rPr lang="en-US" spc="-10" dirty="0" smtClean="0">
                <a:cs typeface="Times New Roman"/>
              </a:rPr>
              <a:t>used to improve business process logic and application system logic, and they can form  the basis </a:t>
            </a:r>
            <a:r>
              <a:rPr lang="en-US" spc="-5" dirty="0" smtClean="0">
                <a:cs typeface="Times New Roman"/>
              </a:rPr>
              <a:t>of a </a:t>
            </a:r>
            <a:r>
              <a:rPr lang="en-US" spc="-10" dirty="0" smtClean="0">
                <a:cs typeface="Times New Roman"/>
              </a:rPr>
              <a:t>new system </a:t>
            </a:r>
            <a:r>
              <a:rPr lang="en-US" spc="-5" dirty="0" smtClean="0">
                <a:cs typeface="Times New Roman"/>
              </a:rPr>
              <a:t>or </a:t>
            </a:r>
            <a:r>
              <a:rPr lang="en-US" spc="-10" dirty="0" smtClean="0">
                <a:cs typeface="Times New Roman"/>
              </a:rPr>
              <a:t>software</a:t>
            </a:r>
            <a:r>
              <a:rPr lang="en-US" spc="75" dirty="0" smtClean="0">
                <a:cs typeface="Times New Roman"/>
              </a:rPr>
              <a:t> </a:t>
            </a:r>
            <a:r>
              <a:rPr lang="en-US" spc="-10" dirty="0" smtClean="0">
                <a:cs typeface="Times New Roman"/>
              </a:rPr>
              <a:t>program.</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41</a:t>
            </a:fld>
            <a:endParaRPr lang="en-US"/>
          </a:p>
        </p:txBody>
      </p:sp>
    </p:spTree>
    <p:extLst>
      <p:ext uri="{BB962C8B-B14F-4D97-AF65-F5344CB8AC3E}">
        <p14:creationId xmlns:p14="http://schemas.microsoft.com/office/powerpoint/2010/main" val="242031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Big Data is often created by high-volume feeds of incoming state that remains mutable, possibly indefinitely. It's a poor fit for traditional OLTP databases due to the volume involved and it's a poor fit for analytic databases due to the emphasis on mutable state and point queries. Both types of databases are ultimately necessary because the ideal storage layout for a given data set is determined by the queries you need to execute efficiently.</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42</a:t>
            </a:fld>
            <a:endParaRPr lang="en-US"/>
          </a:p>
        </p:txBody>
      </p:sp>
    </p:spTree>
    <p:extLst>
      <p:ext uri="{BB962C8B-B14F-4D97-AF65-F5344CB8AC3E}">
        <p14:creationId xmlns:p14="http://schemas.microsoft.com/office/powerpoint/2010/main" val="1270781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pc="-10" dirty="0" smtClean="0">
                <a:cs typeface="Times New Roman"/>
              </a:rPr>
              <a:t>. As shown in </a:t>
            </a:r>
            <a:r>
              <a:rPr lang="en-US" u="sng" spc="-10" dirty="0" smtClean="0">
                <a:solidFill>
                  <a:srgbClr val="0000ED"/>
                </a:solidFill>
                <a:cs typeface="Times New Roman"/>
                <a:hlinkClick r:id="" action="ppaction://noaction"/>
              </a:rPr>
              <a:t>Figure 4.2</a:t>
            </a:r>
            <a:r>
              <a:rPr lang="en-US" spc="-10" dirty="0" smtClean="0">
                <a:cs typeface="Times New Roman"/>
              </a:rPr>
              <a:t>, </a:t>
            </a:r>
            <a:r>
              <a:rPr lang="en-US" spc="-15" dirty="0" smtClean="0">
                <a:cs typeface="Times New Roman"/>
              </a:rPr>
              <a:t>OLAP </a:t>
            </a:r>
            <a:r>
              <a:rPr lang="en-US" spc="-10" dirty="0" smtClean="0">
                <a:cs typeface="Times New Roman"/>
              </a:rPr>
              <a:t>systems perform  long-running, complex queries against </a:t>
            </a:r>
            <a:r>
              <a:rPr lang="en-US" spc="-5" dirty="0" smtClean="0">
                <a:cs typeface="Times New Roman"/>
              </a:rPr>
              <a:t>a </a:t>
            </a:r>
            <a:r>
              <a:rPr lang="en-US" spc="-10" dirty="0" smtClean="0">
                <a:cs typeface="Times New Roman"/>
              </a:rPr>
              <a:t>multidimensional database whose structure is  optimized for performing advanced</a:t>
            </a:r>
            <a:r>
              <a:rPr lang="en-US" spc="50" dirty="0" smtClean="0">
                <a:cs typeface="Times New Roman"/>
              </a:rPr>
              <a:t> </a:t>
            </a:r>
            <a:r>
              <a:rPr lang="en-US" spc="-10" dirty="0" smtClean="0">
                <a:cs typeface="Times New Roman"/>
              </a:rPr>
              <a:t>analytics.</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45</a:t>
            </a:fld>
            <a:endParaRPr lang="en-US"/>
          </a:p>
        </p:txBody>
      </p:sp>
    </p:spTree>
    <p:extLst>
      <p:ext uri="{BB962C8B-B14F-4D97-AF65-F5344CB8AC3E}">
        <p14:creationId xmlns:p14="http://schemas.microsoft.com/office/powerpoint/2010/main" val="1182360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object-oriented and functional programming, an </a:t>
            </a:r>
            <a:r>
              <a:rPr lang="en-US" b="1" dirty="0" smtClean="0"/>
              <a:t>immutable</a:t>
            </a:r>
            <a:r>
              <a:rPr lang="en-US" dirty="0" smtClean="0"/>
              <a:t> object (unchangeable object) is an object whose state cannot be modified after it is created. This is in contrast to a mutable object (changeable object), which can be modified after it is created.</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46</a:t>
            </a:fld>
            <a:endParaRPr lang="en-US"/>
          </a:p>
        </p:txBody>
      </p:sp>
    </p:spTree>
    <p:extLst>
      <p:ext uri="{BB962C8B-B14F-4D97-AF65-F5344CB8AC3E}">
        <p14:creationId xmlns:p14="http://schemas.microsoft.com/office/powerpoint/2010/main" val="433658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E-business</a:t>
            </a:r>
            <a:r>
              <a:rPr lang="en-US" dirty="0" smtClean="0"/>
              <a:t> software </a:t>
            </a:r>
            <a:r>
              <a:rPr lang="en-US" b="1" dirty="0" smtClean="0"/>
              <a:t>systems</a:t>
            </a:r>
            <a:r>
              <a:rPr lang="en-US" dirty="0" smtClean="0"/>
              <a:t> generally fall into four categories: Enterprise Resource Planning (ERP), Customer Relationship Management (CRM), Supply Chain Management (SCM) and </a:t>
            </a:r>
            <a:r>
              <a:rPr lang="en-US" b="1" dirty="0" smtClean="0"/>
              <a:t>Sales Force Automation</a:t>
            </a:r>
            <a:r>
              <a:rPr lang="en-US" dirty="0" smtClean="0"/>
              <a:t> (</a:t>
            </a:r>
            <a:r>
              <a:rPr lang="en-US" b="1" dirty="0" smtClean="0"/>
              <a:t>SFA</a:t>
            </a:r>
            <a:r>
              <a:rPr lang="en-US" dirty="0" smtClean="0"/>
              <a:t>). ERP, CRM, SCM and </a:t>
            </a:r>
            <a:r>
              <a:rPr lang="en-US" b="1" dirty="0" smtClean="0"/>
              <a:t>SFA</a:t>
            </a:r>
            <a:r>
              <a:rPr lang="en-US" dirty="0" smtClean="0"/>
              <a:t> differ in terms of goals, functionality, users and boundary of the </a:t>
            </a:r>
            <a:r>
              <a:rPr lang="en-US" b="1" dirty="0" smtClean="0"/>
              <a:t>systems</a:t>
            </a:r>
            <a:r>
              <a:rPr lang="en-US" dirty="0" smtClean="0"/>
              <a:t>.</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53</a:t>
            </a:fld>
            <a:endParaRPr lang="en-US"/>
          </a:p>
        </p:txBody>
      </p:sp>
    </p:spTree>
    <p:extLst>
      <p:ext uri="{BB962C8B-B14F-4D97-AF65-F5344CB8AC3E}">
        <p14:creationId xmlns:p14="http://schemas.microsoft.com/office/powerpoint/2010/main" val="2252801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Bandwidth- it refers to how wide the pipe is, not how fast. Latency: Latency is delay. For our purposes, it is the amount of time it takes a packet to travel from source to destination. Together, latency and bandwidth define the speed and capacity of a network. Throughput is the amount of data in a given amount of time.</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17</a:t>
            </a:fld>
            <a:endParaRPr lang="en-US"/>
          </a:p>
        </p:txBody>
      </p:sp>
    </p:spTree>
    <p:extLst>
      <p:ext uri="{BB962C8B-B14F-4D97-AF65-F5344CB8AC3E}">
        <p14:creationId xmlns:p14="http://schemas.microsoft.com/office/powerpoint/2010/main" val="1203638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Evidence suggests that a variant of Pareto’s famous 80:20 leads to some of the most accurate machine learning systems to date, with 80% computer AI-driven, 19% human input, and 1 % unknown randomness to balance things out.</a:t>
            </a:r>
          </a:p>
          <a:p>
            <a:r>
              <a:rPr lang="en-US" dirty="0" smtClean="0"/>
              <a:t>Human input can come in two different forms. A) Helping label the original dataset that will be fed into a machine learning model, and B) Helping correct inaccurate predictions that arise as the system goes live.</a:t>
            </a:r>
          </a:p>
          <a:p>
            <a:r>
              <a:rPr lang="en-US" dirty="0" smtClean="0"/>
              <a:t>https://</a:t>
            </a:r>
            <a:r>
              <a:rPr lang="en-US" dirty="0" err="1" smtClean="0"/>
              <a:t>blog.algorithmia.com</a:t>
            </a:r>
            <a:r>
              <a:rPr lang="en-US" dirty="0" smtClean="0"/>
              <a:t>/machine-learning-with-human-in-the-loop/</a:t>
            </a:r>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19</a:t>
            </a:fld>
            <a:endParaRPr lang="en-US"/>
          </a:p>
        </p:txBody>
      </p:sp>
    </p:spTree>
    <p:extLst>
      <p:ext uri="{BB962C8B-B14F-4D97-AF65-F5344CB8AC3E}">
        <p14:creationId xmlns:p14="http://schemas.microsoft.com/office/powerpoint/2010/main" val="3160938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Regardless of whether an organization is already cloud-enabled, the adoption of a Big Data environment may necessitate that some or all of that environment be hosted within a cloud. </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20</a:t>
            </a:fld>
            <a:endParaRPr lang="en-US"/>
          </a:p>
        </p:txBody>
      </p:sp>
    </p:spTree>
    <p:extLst>
      <p:ext uri="{BB962C8B-B14F-4D97-AF65-F5344CB8AC3E}">
        <p14:creationId xmlns:p14="http://schemas.microsoft.com/office/powerpoint/2010/main" val="161650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example, to provide insight, it can be beneficial to identify  as many types of related data sources as possible, especially when it is unclear exactly  what to look for.</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23</a:t>
            </a:fld>
            <a:endParaRPr lang="en-US"/>
          </a:p>
        </p:txBody>
      </p:sp>
    </p:spTree>
    <p:extLst>
      <p:ext uri="{BB962C8B-B14F-4D97-AF65-F5344CB8AC3E}">
        <p14:creationId xmlns:p14="http://schemas.microsoft.com/office/powerpoint/2010/main" val="2577111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In many cases, especially where external, unstructured data is concerned, some </a:t>
            </a:r>
            <a:r>
              <a:rPr lang="en-US" spc="-5" dirty="0" smtClean="0">
                <a:cs typeface="Times New Roman"/>
              </a:rPr>
              <a:t>or  </a:t>
            </a:r>
            <a:r>
              <a:rPr lang="en-US" spc="-10" dirty="0" smtClean="0">
                <a:cs typeface="Times New Roman"/>
              </a:rPr>
              <a:t>most </a:t>
            </a:r>
            <a:r>
              <a:rPr lang="en-US" spc="-5" dirty="0" smtClean="0">
                <a:cs typeface="Times New Roman"/>
              </a:rPr>
              <a:t>of </a:t>
            </a:r>
            <a:r>
              <a:rPr lang="en-US" spc="-10" dirty="0" smtClean="0">
                <a:cs typeface="Times New Roman"/>
              </a:rPr>
              <a:t>the acquired data may </a:t>
            </a:r>
            <a:r>
              <a:rPr lang="en-US" spc="-5" dirty="0" smtClean="0">
                <a:cs typeface="Times New Roman"/>
              </a:rPr>
              <a:t>be </a:t>
            </a:r>
            <a:r>
              <a:rPr lang="en-US" spc="-10" dirty="0" smtClean="0">
                <a:cs typeface="Times New Roman"/>
              </a:rPr>
              <a:t>irrelevant (noise) and can </a:t>
            </a:r>
            <a:r>
              <a:rPr lang="en-US" spc="-5" dirty="0" smtClean="0">
                <a:cs typeface="Times New Roman"/>
              </a:rPr>
              <a:t>be </a:t>
            </a:r>
            <a:r>
              <a:rPr lang="en-US" spc="-10" dirty="0" smtClean="0">
                <a:cs typeface="Times New Roman"/>
              </a:rPr>
              <a:t>discarded as part </a:t>
            </a:r>
            <a:r>
              <a:rPr lang="en-US" spc="-5" dirty="0" smtClean="0">
                <a:cs typeface="Times New Roman"/>
              </a:rPr>
              <a:t>of </a:t>
            </a:r>
            <a:r>
              <a:rPr lang="en-US" spc="-10" dirty="0" smtClean="0">
                <a:cs typeface="Times New Roman"/>
              </a:rPr>
              <a:t>the  filtering</a:t>
            </a:r>
            <a:r>
              <a:rPr lang="en-US" spc="-55" dirty="0" smtClean="0">
                <a:cs typeface="Times New Roman"/>
              </a:rPr>
              <a:t> </a:t>
            </a:r>
            <a:r>
              <a:rPr lang="en-US" spc="-10" dirty="0" smtClean="0">
                <a:cs typeface="Times New Roman"/>
              </a:rPr>
              <a:t>process.</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24</a:t>
            </a:fld>
            <a:endParaRPr lang="en-US"/>
          </a:p>
        </p:txBody>
      </p:sp>
    </p:spTree>
    <p:extLst>
      <p:ext uri="{BB962C8B-B14F-4D97-AF65-F5344CB8AC3E}">
        <p14:creationId xmlns:p14="http://schemas.microsoft.com/office/powerpoint/2010/main" val="121874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pc="-10" dirty="0" smtClean="0">
              <a:cs typeface="Times New Roman"/>
            </a:endParaRPr>
          </a:p>
          <a:p>
            <a:r>
              <a:rPr lang="en-US" spc="-10" dirty="0" smtClean="0">
                <a:cs typeface="Times New Roman"/>
              </a:rPr>
              <a:t>It is vital that metadata be  machine-readable and passed forward along subsequent analysis stages. This helps  maintain data provenance throughout the Big Data analytics lifecycle, which helps to  establish and preserve data accuracy and quality.</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Examples of appended metadata include dataset size and structure, source information, date and time of  creation or collection and language-specific information.</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25</a:t>
            </a:fld>
            <a:endParaRPr lang="en-US"/>
          </a:p>
        </p:txBody>
      </p:sp>
    </p:spTree>
    <p:extLst>
      <p:ext uri="{BB962C8B-B14F-4D97-AF65-F5344CB8AC3E}">
        <p14:creationId xmlns:p14="http://schemas.microsoft.com/office/powerpoint/2010/main" val="3602167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pc="-10" dirty="0" smtClean="0">
                <a:cs typeface="Times New Roman"/>
              </a:rPr>
              <a:t>For example, extracting the required fields from  delimited textual data, such as with webserver log files, may </a:t>
            </a:r>
            <a:r>
              <a:rPr lang="en-US" spc="-5" dirty="0" smtClean="0">
                <a:cs typeface="Times New Roman"/>
              </a:rPr>
              <a:t>not be </a:t>
            </a:r>
            <a:r>
              <a:rPr lang="en-US" spc="-10" dirty="0" smtClean="0">
                <a:cs typeface="Times New Roman"/>
              </a:rPr>
              <a:t>necessary if the  underlying Big Data solution can already directly process those</a:t>
            </a:r>
            <a:r>
              <a:rPr lang="en-US" spc="185" dirty="0" smtClean="0">
                <a:cs typeface="Times New Roman"/>
              </a:rPr>
              <a:t> </a:t>
            </a:r>
            <a:r>
              <a:rPr lang="en-US" spc="-10" dirty="0" smtClean="0">
                <a:cs typeface="Times New Roman"/>
              </a:rPr>
              <a:t>files.</a:t>
            </a:r>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28</a:t>
            </a:fld>
            <a:endParaRPr lang="en-US"/>
          </a:p>
        </p:txBody>
      </p:sp>
    </p:spTree>
    <p:extLst>
      <p:ext uri="{BB962C8B-B14F-4D97-AF65-F5344CB8AC3E}">
        <p14:creationId xmlns:p14="http://schemas.microsoft.com/office/powerpoint/2010/main" val="3376618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may be spread across multiple datasets, requiring that datasets be joined together via  common fields, for example date or ID. In other cases, the same data fields may appear in  multiple datasets, such as date of birth. Either way, a method of data reconciliation is  required or the dataset representing the correct value needs to be determined.</a:t>
            </a:r>
          </a:p>
          <a:p>
            <a:endParaRPr lang="en-US" dirty="0"/>
          </a:p>
        </p:txBody>
      </p:sp>
      <p:sp>
        <p:nvSpPr>
          <p:cNvPr id="4" name="Slide Number Placeholder 3"/>
          <p:cNvSpPr>
            <a:spLocks noGrp="1"/>
          </p:cNvSpPr>
          <p:nvPr>
            <p:ph type="sldNum" sz="quarter" idx="10"/>
          </p:nvPr>
        </p:nvSpPr>
        <p:spPr/>
        <p:txBody>
          <a:bodyPr/>
          <a:lstStyle/>
          <a:p>
            <a:fld id="{515B6AC2-6AB3-344E-9B5B-B1CF8CB23EBB}" type="slidenum">
              <a:rPr lang="en-US" smtClean="0"/>
              <a:t>34</a:t>
            </a:fld>
            <a:endParaRPr lang="en-US"/>
          </a:p>
        </p:txBody>
      </p:sp>
    </p:spTree>
    <p:extLst>
      <p:ext uri="{BB962C8B-B14F-4D97-AF65-F5344CB8AC3E}">
        <p14:creationId xmlns:p14="http://schemas.microsoft.com/office/powerpoint/2010/main" val="343253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09F0D2C-1DAB-124C-8728-C2A0F652EC08}"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3156062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3530250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334531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6843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401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025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6526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93771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6007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1976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14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1606668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693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7623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000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9F0D2C-1DAB-124C-8728-C2A0F652EC08}" type="datetimeFigureOut">
              <a:rPr lang="en-US" smtClean="0"/>
              <a:t>9/13/17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224542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9F0D2C-1DAB-124C-8728-C2A0F652EC08}"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835018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9F0D2C-1DAB-124C-8728-C2A0F652EC08}" type="datetimeFigureOut">
              <a:rPr lang="en-US" smtClean="0"/>
              <a:t>9/13/17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5969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9F0D2C-1DAB-124C-8728-C2A0F652EC08}" type="datetimeFigureOut">
              <a:rPr lang="en-US" smtClean="0"/>
              <a:t>9/13/17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3614030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9F0D2C-1DAB-124C-8728-C2A0F652EC08}" type="datetimeFigureOut">
              <a:rPr lang="en-US" smtClean="0"/>
              <a:t>9/13/17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763796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9F0D2C-1DAB-124C-8728-C2A0F652EC08}"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6231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9F0D2C-1DAB-124C-8728-C2A0F652EC08}" type="datetimeFigureOut">
              <a:rPr lang="en-US" smtClean="0"/>
              <a:t>9/13/17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0069F1-558C-5D46-AAA7-AF663CEDDBF2}" type="slidenum">
              <a:rPr lang="en-US" smtClean="0"/>
              <a:t>‹#›</a:t>
            </a:fld>
            <a:endParaRPr lang="en-US"/>
          </a:p>
        </p:txBody>
      </p:sp>
    </p:spTree>
    <p:extLst>
      <p:ext uri="{BB962C8B-B14F-4D97-AF65-F5344CB8AC3E}">
        <p14:creationId xmlns:p14="http://schemas.microsoft.com/office/powerpoint/2010/main" val="27733219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274638"/>
            <a:ext cx="7679483"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F0D2C-1DAB-124C-8728-C2A0F652EC08}" type="datetimeFigureOut">
              <a:rPr lang="en-US" smtClean="0"/>
              <a:t>9/13/17</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069F1-558C-5D46-AAA7-AF663CEDDBF2}" type="slidenum">
              <a:rPr lang="en-US" smtClean="0"/>
              <a:t>‹#›</a:t>
            </a:fld>
            <a:endParaRPr lang="en-US"/>
          </a:p>
        </p:txBody>
      </p:sp>
    </p:spTree>
    <p:extLst>
      <p:ext uri="{BB962C8B-B14F-4D97-AF65-F5344CB8AC3E}">
        <p14:creationId xmlns:p14="http://schemas.microsoft.com/office/powerpoint/2010/main" val="2023204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27335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74638"/>
            <a:ext cx="7679483"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F0D2C-1DAB-124C-8728-C2A0F652EC08}" type="datetimeFigureOut">
              <a:rPr lang="en-US" smtClean="0">
                <a:solidFill>
                  <a:prstClr val="black">
                    <a:tint val="75000"/>
                  </a:prstClr>
                </a:solidFill>
              </a:rPr>
              <a:pPr/>
              <a:t>9/13/17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069F1-558C-5D46-AAA7-AF663CEDDBF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4367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rgbClr val="273352"/>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jpg"/><Relationship Id="rId3" Type="http://schemas.openxmlformats.org/officeDocument/2006/relationships/image" Target="../media/image4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Lecture</a:t>
            </a:r>
            <a:r>
              <a:rPr lang="mr-IN" dirty="0" smtClean="0"/>
              <a:t>…</a:t>
            </a:r>
            <a:endParaRPr lang="en-US" dirty="0"/>
          </a:p>
        </p:txBody>
      </p:sp>
      <p:sp>
        <p:nvSpPr>
          <p:cNvPr id="3" name="Content Placeholder 2"/>
          <p:cNvSpPr>
            <a:spLocks noGrp="1"/>
          </p:cNvSpPr>
          <p:nvPr>
            <p:ph idx="1"/>
          </p:nvPr>
        </p:nvSpPr>
        <p:spPr>
          <a:xfrm>
            <a:off x="457200" y="1600204"/>
            <a:ext cx="8371226" cy="4525963"/>
          </a:xfrm>
        </p:spPr>
        <p:txBody>
          <a:bodyPr>
            <a:normAutofit fontScale="92500"/>
          </a:bodyPr>
          <a:lstStyle/>
          <a:p>
            <a:r>
              <a:rPr lang="en-US" dirty="0" smtClean="0">
                <a:solidFill>
                  <a:srgbClr val="17375E"/>
                </a:solidFill>
              </a:rPr>
              <a:t>This Go </a:t>
            </a:r>
            <a:r>
              <a:rPr lang="en-US" dirty="0" smtClean="0">
                <a:solidFill>
                  <a:srgbClr val="17375E"/>
                </a:solidFill>
              </a:rPr>
              <a:t>over Proposal </a:t>
            </a:r>
            <a:r>
              <a:rPr lang="en-US" dirty="0" smtClean="0">
                <a:solidFill>
                  <a:srgbClr val="17375E"/>
                </a:solidFill>
              </a:rPr>
              <a:t>Handout</a:t>
            </a:r>
          </a:p>
          <a:p>
            <a:r>
              <a:rPr lang="en-US" dirty="0" smtClean="0">
                <a:solidFill>
                  <a:srgbClr val="17375E"/>
                </a:solidFill>
              </a:rPr>
              <a:t>Portfolio </a:t>
            </a:r>
            <a:r>
              <a:rPr lang="mr-IN" dirty="0" smtClean="0">
                <a:solidFill>
                  <a:srgbClr val="17375E"/>
                </a:solidFill>
              </a:rPr>
              <a:t>–</a:t>
            </a:r>
            <a:r>
              <a:rPr lang="en-US" dirty="0" smtClean="0">
                <a:solidFill>
                  <a:srgbClr val="17375E"/>
                </a:solidFill>
              </a:rPr>
              <a:t> Resources: </a:t>
            </a:r>
            <a:r>
              <a:rPr lang="en-US" dirty="0" smtClean="0">
                <a:solidFill>
                  <a:srgbClr val="17375E"/>
                </a:solidFill>
              </a:rPr>
              <a:t>Dataset Listing and Tutorials</a:t>
            </a:r>
            <a:endParaRPr lang="en-US" dirty="0" smtClean="0">
              <a:solidFill>
                <a:srgbClr val="17375E"/>
              </a:solidFill>
            </a:endParaRPr>
          </a:p>
          <a:p>
            <a:pPr lvl="1"/>
            <a:r>
              <a:rPr lang="en-US" dirty="0" smtClean="0"/>
              <a:t>Next Week - 9</a:t>
            </a:r>
            <a:r>
              <a:rPr lang="en-US" dirty="0" smtClean="0"/>
              <a:t>/21 </a:t>
            </a:r>
            <a:r>
              <a:rPr lang="en-US" dirty="0" smtClean="0"/>
              <a:t>we will</a:t>
            </a:r>
            <a:r>
              <a:rPr lang="en-US" dirty="0" smtClean="0"/>
              <a:t>:</a:t>
            </a:r>
            <a:endParaRPr lang="en-US" dirty="0" smtClean="0"/>
          </a:p>
          <a:p>
            <a:pPr lvl="2"/>
            <a:r>
              <a:rPr lang="en-US" dirty="0" smtClean="0">
                <a:solidFill>
                  <a:srgbClr val="17375E"/>
                </a:solidFill>
              </a:rPr>
              <a:t>Portfolio Template (will try to set up in class)</a:t>
            </a:r>
          </a:p>
          <a:p>
            <a:pPr lvl="2"/>
            <a:r>
              <a:rPr lang="en-US" dirty="0" smtClean="0">
                <a:solidFill>
                  <a:srgbClr val="17375E"/>
                </a:solidFill>
              </a:rPr>
              <a:t>Assignment </a:t>
            </a:r>
            <a:r>
              <a:rPr lang="en-US" dirty="0" smtClean="0">
                <a:solidFill>
                  <a:srgbClr val="17375E"/>
                </a:solidFill>
              </a:rPr>
              <a:t>1 Instructions</a:t>
            </a:r>
            <a:endParaRPr lang="en-US" dirty="0" smtClean="0">
              <a:solidFill>
                <a:srgbClr val="17375E"/>
              </a:solidFill>
            </a:endParaRPr>
          </a:p>
          <a:p>
            <a:r>
              <a:rPr lang="en-US" dirty="0" smtClean="0">
                <a:solidFill>
                  <a:srgbClr val="17375E"/>
                </a:solidFill>
              </a:rPr>
              <a:t>Student Research </a:t>
            </a:r>
            <a:r>
              <a:rPr lang="en-US" dirty="0" smtClean="0">
                <a:solidFill>
                  <a:srgbClr val="17375E"/>
                </a:solidFill>
              </a:rPr>
              <a:t>Proposal</a:t>
            </a:r>
          </a:p>
          <a:p>
            <a:pPr lvl="1"/>
            <a:r>
              <a:rPr lang="en-US" dirty="0" smtClean="0">
                <a:solidFill>
                  <a:srgbClr val="835E01"/>
                </a:solidFill>
              </a:rPr>
              <a:t>Proposal </a:t>
            </a:r>
            <a:r>
              <a:rPr lang="en-US" dirty="0" smtClean="0">
                <a:solidFill>
                  <a:srgbClr val="835E01"/>
                </a:solidFill>
              </a:rPr>
              <a:t>Due: 9/28</a:t>
            </a:r>
          </a:p>
          <a:p>
            <a:r>
              <a:rPr lang="en-US" dirty="0" smtClean="0"/>
              <a:t>Next </a:t>
            </a:r>
            <a:r>
              <a:rPr lang="en-US" dirty="0" smtClean="0"/>
              <a:t>Week - Big </a:t>
            </a:r>
            <a:r>
              <a:rPr lang="en-US" dirty="0"/>
              <a:t>Data </a:t>
            </a:r>
            <a:r>
              <a:rPr lang="en-US" dirty="0" smtClean="0"/>
              <a:t>Analysis, Technology Concepts, </a:t>
            </a:r>
            <a:r>
              <a:rPr lang="en-US" dirty="0" smtClean="0"/>
              <a:t>and Statistical </a:t>
            </a:r>
            <a:r>
              <a:rPr lang="en-US" dirty="0" smtClean="0"/>
              <a:t>Techniques</a:t>
            </a:r>
            <a:endParaRPr lang="en-US" dirty="0"/>
          </a:p>
          <a:p>
            <a:endParaRPr lang="en-US" dirty="0" smtClean="0">
              <a:solidFill>
                <a:srgbClr val="835E01"/>
              </a:solidFill>
            </a:endParaRPr>
          </a:p>
          <a:p>
            <a:pPr lvl="1"/>
            <a:endParaRPr lang="en-US" dirty="0" smtClean="0">
              <a:solidFill>
                <a:srgbClr val="835E01"/>
              </a:solidFill>
            </a:endParaRPr>
          </a:p>
          <a:p>
            <a:endParaRPr lang="en-US" dirty="0"/>
          </a:p>
        </p:txBody>
      </p:sp>
    </p:spTree>
    <p:extLst>
      <p:ext uri="{BB962C8B-B14F-4D97-AF65-F5344CB8AC3E}">
        <p14:creationId xmlns:p14="http://schemas.microsoft.com/office/powerpoint/2010/main" val="1529677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a:t>
            </a:r>
            <a:r>
              <a:rPr lang="en-US" dirty="0" smtClean="0"/>
              <a:t>Planning </a:t>
            </a:r>
            <a:r>
              <a:rPr lang="en-US" dirty="0" smtClean="0"/>
              <a:t>Considerations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Organization Prerequisites: Big Data Frameworks</a:t>
            </a:r>
          </a:p>
          <a:p>
            <a:pPr lvl="1"/>
            <a:r>
              <a:rPr lang="en-US" dirty="0" smtClean="0"/>
              <a:t>Organization Perquisites: Big Data frameworks</a:t>
            </a:r>
          </a:p>
          <a:p>
            <a:r>
              <a:rPr lang="en-US" dirty="0" smtClean="0"/>
              <a:t>Processing frameworks compute over the data in the system, either by reading from non-volatile storage or as it is ingested into the system. </a:t>
            </a:r>
            <a:endParaRPr lang="en-US" dirty="0" smtClean="0"/>
          </a:p>
          <a:p>
            <a:r>
              <a:rPr lang="en-US" dirty="0" smtClean="0"/>
              <a:t>Computing </a:t>
            </a:r>
            <a:r>
              <a:rPr lang="en-US" dirty="0" smtClean="0"/>
              <a:t>over data is the process of extracting information and insight from large quantities of individual data points.</a:t>
            </a:r>
          </a:p>
          <a:p>
            <a:r>
              <a:rPr lang="en-US" dirty="0" smtClean="0"/>
              <a:t>Types of Big Data frameworks include:</a:t>
            </a:r>
          </a:p>
          <a:p>
            <a:pPr lvl="1"/>
            <a:r>
              <a:rPr lang="en-US" b="1" dirty="0" smtClean="0"/>
              <a:t>Batch-only frameworks</a:t>
            </a:r>
            <a:endParaRPr lang="en-US" dirty="0" smtClean="0"/>
          </a:p>
          <a:p>
            <a:pPr lvl="1"/>
            <a:r>
              <a:rPr lang="en-US" b="1" dirty="0" smtClean="0"/>
              <a:t>Stream-only frameworks</a:t>
            </a:r>
            <a:endParaRPr lang="en-US" dirty="0" smtClean="0"/>
          </a:p>
          <a:p>
            <a:pPr lvl="1"/>
            <a:r>
              <a:rPr lang="en-US" b="1" dirty="0" smtClean="0"/>
              <a:t>Hybrid frameworks</a:t>
            </a:r>
            <a:endParaRPr lang="en-US" dirty="0" smtClean="0"/>
          </a:p>
        </p:txBody>
      </p:sp>
    </p:spTree>
    <p:extLst>
      <p:ext uri="{BB962C8B-B14F-4D97-AF65-F5344CB8AC3E}">
        <p14:creationId xmlns:p14="http://schemas.microsoft.com/office/powerpoint/2010/main" val="1057476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Big Data </a:t>
            </a:r>
            <a:r>
              <a:rPr lang="en-US" dirty="0" smtClean="0"/>
              <a:t>Planning </a:t>
            </a:r>
            <a:r>
              <a:rPr lang="en-US" dirty="0" smtClean="0"/>
              <a:t>Considerations</a:t>
            </a:r>
            <a:endParaRPr lang="en-US" dirty="0"/>
          </a:p>
        </p:txBody>
      </p:sp>
      <p:sp>
        <p:nvSpPr>
          <p:cNvPr id="3" name="Content Placeholder 2"/>
          <p:cNvSpPr>
            <a:spLocks noGrp="1"/>
          </p:cNvSpPr>
          <p:nvPr>
            <p:ph idx="1"/>
          </p:nvPr>
        </p:nvSpPr>
        <p:spPr/>
        <p:txBody>
          <a:bodyPr>
            <a:normAutofit lnSpcReduction="10000"/>
          </a:bodyPr>
          <a:lstStyle/>
          <a:p>
            <a:r>
              <a:rPr lang="en-US" dirty="0" smtClean="0"/>
              <a:t>Technology and Data Procurement</a:t>
            </a:r>
          </a:p>
          <a:p>
            <a:pPr lvl="1"/>
            <a:r>
              <a:rPr lang="en-US" dirty="0" smtClean="0"/>
              <a:t>The acquisition of Big Data solutions themselves can be economical, due to the availability of free and open-source (FOSS) platforms and tools and opportunities to leverage commodity hardware.</a:t>
            </a:r>
          </a:p>
          <a:p>
            <a:pPr lvl="2"/>
            <a:r>
              <a:rPr lang="en-US" dirty="0" smtClean="0"/>
              <a:t>https://</a:t>
            </a:r>
            <a:r>
              <a:rPr lang="en-US" dirty="0" err="1" smtClean="0"/>
              <a:t>hadoopecosystemtable.github.io</a:t>
            </a:r>
            <a:r>
              <a:rPr lang="en-US" dirty="0" smtClean="0"/>
              <a:t>/</a:t>
            </a:r>
          </a:p>
          <a:p>
            <a:pPr lvl="1"/>
            <a:r>
              <a:rPr lang="en-US" dirty="0" smtClean="0"/>
              <a:t>External data sources include government data sources and commercial data markets. </a:t>
            </a:r>
          </a:p>
          <a:p>
            <a:pPr lvl="1"/>
            <a:r>
              <a:rPr lang="en-US" dirty="0" smtClean="0"/>
              <a:t>Resources section of Portfolio</a:t>
            </a:r>
          </a:p>
          <a:p>
            <a:pPr lvl="2"/>
            <a:r>
              <a:rPr lang="en-US" dirty="0" smtClean="0"/>
              <a:t>http://</a:t>
            </a:r>
            <a:r>
              <a:rPr lang="en-US" dirty="0" err="1" smtClean="0"/>
              <a:t>bsharvey.github.io</a:t>
            </a:r>
            <a:endParaRPr lang="en-US" dirty="0"/>
          </a:p>
        </p:txBody>
      </p:sp>
    </p:spTree>
    <p:extLst>
      <p:ext uri="{BB962C8B-B14F-4D97-AF65-F5344CB8AC3E}">
        <p14:creationId xmlns:p14="http://schemas.microsoft.com/office/powerpoint/2010/main" val="685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385591" y="274642"/>
            <a:ext cx="7568588" cy="4572927"/>
          </a:xfrm>
          <a:prstGeom prst="rect">
            <a:avLst/>
          </a:prstGeom>
          <a:blipFill>
            <a:blip r:embed="rId2" cstate="print"/>
            <a:stretch>
              <a:fillRect/>
            </a:stretch>
          </a:blipFill>
        </p:spPr>
        <p:txBody>
          <a:bodyPr wrap="square" lIns="0" tIns="0" rIns="0" bIns="0" rtlCol="0"/>
          <a:lstStyle/>
          <a:p>
            <a:endParaRPr/>
          </a:p>
        </p:txBody>
      </p:sp>
      <p:sp>
        <p:nvSpPr>
          <p:cNvPr id="2" name="Title 1"/>
          <p:cNvSpPr>
            <a:spLocks noGrp="1"/>
          </p:cNvSpPr>
          <p:nvPr>
            <p:ph type="title"/>
          </p:nvPr>
        </p:nvSpPr>
        <p:spPr>
          <a:xfrm>
            <a:off x="1575958" y="274638"/>
            <a:ext cx="5594679" cy="1143000"/>
          </a:xfrm>
        </p:spPr>
        <p:txBody>
          <a:bodyPr>
            <a:normAutofit fontScale="90000"/>
          </a:bodyPr>
          <a:lstStyle/>
          <a:p>
            <a:r>
              <a:rPr lang="en-US" dirty="0"/>
              <a:t>Planning </a:t>
            </a:r>
            <a:r>
              <a:rPr lang="en-US" dirty="0" smtClean="0"/>
              <a:t>Considerations - Data </a:t>
            </a:r>
            <a:r>
              <a:rPr lang="en-US" dirty="0" smtClean="0"/>
              <a:t>Privacy</a:t>
            </a:r>
            <a:endParaRPr lang="en-US" dirty="0"/>
          </a:p>
        </p:txBody>
      </p:sp>
      <p:sp>
        <p:nvSpPr>
          <p:cNvPr id="5" name="Rectangle 4"/>
          <p:cNvSpPr/>
          <p:nvPr/>
        </p:nvSpPr>
        <p:spPr>
          <a:xfrm>
            <a:off x="385593" y="5955586"/>
            <a:ext cx="8438921" cy="528350"/>
          </a:xfrm>
          <a:prstGeom prst="rect">
            <a:avLst/>
          </a:prstGeom>
        </p:spPr>
        <p:txBody>
          <a:bodyPr wrap="square">
            <a:spAutoFit/>
          </a:bodyPr>
          <a:lstStyle/>
          <a:p>
            <a:pPr marL="1602105" marR="142875" indent="-1419225">
              <a:lnSpc>
                <a:spcPts val="1660"/>
              </a:lnSpc>
              <a:spcBef>
                <a:spcPts val="210"/>
              </a:spcBef>
            </a:pPr>
            <a:r>
              <a:rPr lang="en-US" b="1" spc="-15" dirty="0">
                <a:latin typeface="Times New Roman"/>
                <a:cs typeface="Times New Roman"/>
              </a:rPr>
              <a:t>Figure </a:t>
            </a:r>
            <a:r>
              <a:rPr lang="en-US" b="1" spc="-5" dirty="0">
                <a:latin typeface="Times New Roman"/>
                <a:cs typeface="Times New Roman"/>
              </a:rPr>
              <a:t>3.1 </a:t>
            </a:r>
            <a:r>
              <a:rPr lang="en-US" spc="-10" dirty="0">
                <a:latin typeface="Times New Roman"/>
                <a:cs typeface="Times New Roman"/>
              </a:rPr>
              <a:t>Information gathered from running analytics on image files, relational data  and textual data is used to create </a:t>
            </a:r>
            <a:r>
              <a:rPr lang="en-US" spc="-20" dirty="0">
                <a:latin typeface="Times New Roman"/>
                <a:cs typeface="Times New Roman"/>
              </a:rPr>
              <a:t>John’s</a:t>
            </a:r>
            <a:r>
              <a:rPr lang="en-US" spc="114" dirty="0">
                <a:latin typeface="Times New Roman"/>
                <a:cs typeface="Times New Roman"/>
              </a:rPr>
              <a:t> </a:t>
            </a:r>
            <a:r>
              <a:rPr lang="en-US" spc="-10" dirty="0">
                <a:latin typeface="Times New Roman"/>
                <a:cs typeface="Times New Roman"/>
              </a:rPr>
              <a:t>profile.</a:t>
            </a:r>
            <a:endParaRPr lang="en-US" dirty="0">
              <a:latin typeface="Times New Roman"/>
              <a:cs typeface="Times New Roman"/>
            </a:endParaRPr>
          </a:p>
        </p:txBody>
      </p:sp>
      <p:sp>
        <p:nvSpPr>
          <p:cNvPr id="6" name="Content Placeholder 2"/>
          <p:cNvSpPr>
            <a:spLocks noGrp="1"/>
          </p:cNvSpPr>
          <p:nvPr>
            <p:ph idx="1"/>
          </p:nvPr>
        </p:nvSpPr>
        <p:spPr>
          <a:xfrm>
            <a:off x="1204816" y="2952807"/>
            <a:ext cx="8149712" cy="3151697"/>
          </a:xfrm>
        </p:spPr>
        <p:txBody>
          <a:bodyPr>
            <a:normAutofit fontScale="77500" lnSpcReduction="20000"/>
          </a:bodyPr>
          <a:lstStyle/>
          <a:p>
            <a:pPr marL="0" indent="0">
              <a:buNone/>
            </a:pPr>
            <a:endParaRPr lang="en-US" dirty="0" smtClean="0"/>
          </a:p>
          <a:p>
            <a:pPr lvl="1">
              <a:buFont typeface="Arial"/>
              <a:buChar char="•"/>
            </a:pPr>
            <a:r>
              <a:rPr lang="en-US" dirty="0">
                <a:solidFill>
                  <a:srgbClr val="35436A"/>
                </a:solidFill>
              </a:rPr>
              <a:t>Performing analytics on datasets can reveal confidential information about organizations </a:t>
            </a:r>
            <a:r>
              <a:rPr lang="en-US" dirty="0" smtClean="0">
                <a:solidFill>
                  <a:srgbClr val="35436A"/>
                </a:solidFill>
              </a:rPr>
              <a:t>or </a:t>
            </a:r>
            <a:r>
              <a:rPr lang="en-US" dirty="0">
                <a:solidFill>
                  <a:srgbClr val="35436A"/>
                </a:solidFill>
              </a:rPr>
              <a:t>individuals. </a:t>
            </a:r>
            <a:endParaRPr lang="en-US" dirty="0" smtClean="0">
              <a:solidFill>
                <a:srgbClr val="35436A"/>
              </a:solidFill>
            </a:endParaRPr>
          </a:p>
          <a:p>
            <a:pPr lvl="1">
              <a:buFont typeface="Arial"/>
              <a:buChar char="•"/>
            </a:pPr>
            <a:r>
              <a:rPr lang="en-US" dirty="0" smtClean="0">
                <a:solidFill>
                  <a:srgbClr val="35436A"/>
                </a:solidFill>
              </a:rPr>
              <a:t>Even </a:t>
            </a:r>
            <a:r>
              <a:rPr lang="en-US" dirty="0">
                <a:solidFill>
                  <a:srgbClr val="35436A"/>
                </a:solidFill>
              </a:rPr>
              <a:t>analyzing separate datasets that contain seemingly benign data can </a:t>
            </a:r>
            <a:r>
              <a:rPr lang="en-US" dirty="0" smtClean="0">
                <a:solidFill>
                  <a:srgbClr val="35436A"/>
                </a:solidFill>
              </a:rPr>
              <a:t>reveal </a:t>
            </a:r>
            <a:r>
              <a:rPr lang="en-US" dirty="0">
                <a:solidFill>
                  <a:srgbClr val="35436A"/>
                </a:solidFill>
              </a:rPr>
              <a:t>private information when the datasets are analyzed </a:t>
            </a:r>
            <a:r>
              <a:rPr lang="en-US" dirty="0" smtClean="0">
                <a:solidFill>
                  <a:srgbClr val="35436A"/>
                </a:solidFill>
              </a:rPr>
              <a:t>jointly</a:t>
            </a:r>
            <a:endParaRPr lang="en-US" b="1" dirty="0" smtClean="0">
              <a:solidFill>
                <a:srgbClr val="35436A"/>
              </a:solidFill>
            </a:endParaRPr>
          </a:p>
          <a:p>
            <a:pPr lvl="1">
              <a:buFont typeface="Arial"/>
              <a:buChar char="•"/>
            </a:pPr>
            <a:r>
              <a:rPr lang="en-US" dirty="0" smtClean="0">
                <a:solidFill>
                  <a:srgbClr val="35436A"/>
                </a:solidFill>
              </a:rPr>
              <a:t>Addressing </a:t>
            </a:r>
            <a:r>
              <a:rPr lang="en-US" dirty="0">
                <a:solidFill>
                  <a:srgbClr val="35436A"/>
                </a:solidFill>
              </a:rPr>
              <a:t>these privacy concerns requires an understanding of the nature of data being  accumulated and relevant data privacy regulations, as well as special techniques for data  tagging and </a:t>
            </a:r>
            <a:r>
              <a:rPr lang="en-US" dirty="0" err="1">
                <a:solidFill>
                  <a:srgbClr val="35436A"/>
                </a:solidFill>
              </a:rPr>
              <a:t>anonymization</a:t>
            </a:r>
            <a:r>
              <a:rPr lang="en-US" dirty="0">
                <a:solidFill>
                  <a:srgbClr val="35436A"/>
                </a:solidFill>
              </a:rPr>
              <a:t>. </a:t>
            </a:r>
          </a:p>
        </p:txBody>
      </p:sp>
    </p:spTree>
    <p:extLst>
      <p:ext uri="{BB962C8B-B14F-4D97-AF65-F5344CB8AC3E}">
        <p14:creationId xmlns:p14="http://schemas.microsoft.com/office/powerpoint/2010/main" val="70714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Analytics and Privacy</a:t>
            </a:r>
            <a:endParaRPr lang="en-US" dirty="0"/>
          </a:p>
        </p:txBody>
      </p:sp>
      <p:pic>
        <p:nvPicPr>
          <p:cNvPr id="5" name="Picture 4"/>
          <p:cNvPicPr>
            <a:picLocks noChangeAspect="1"/>
          </p:cNvPicPr>
          <p:nvPr/>
        </p:nvPicPr>
        <p:blipFill>
          <a:blip r:embed="rId2"/>
          <a:stretch>
            <a:fillRect/>
          </a:stretch>
        </p:blipFill>
        <p:spPr>
          <a:xfrm>
            <a:off x="692440" y="1417638"/>
            <a:ext cx="7432160" cy="4516728"/>
          </a:xfrm>
          <a:prstGeom prst="rect">
            <a:avLst/>
          </a:prstGeom>
        </p:spPr>
      </p:pic>
      <p:sp>
        <p:nvSpPr>
          <p:cNvPr id="6" name="Rectangle 5"/>
          <p:cNvSpPr/>
          <p:nvPr/>
        </p:nvSpPr>
        <p:spPr>
          <a:xfrm>
            <a:off x="1881969" y="5873170"/>
            <a:ext cx="5202191" cy="584776"/>
          </a:xfrm>
          <a:prstGeom prst="rect">
            <a:avLst/>
          </a:prstGeom>
        </p:spPr>
        <p:txBody>
          <a:bodyPr wrap="square">
            <a:spAutoFit/>
          </a:bodyPr>
          <a:lstStyle/>
          <a:p>
            <a:r>
              <a:rPr lang="en-US" dirty="0"/>
              <a:t>FIGURE 3.1 A network of contacts among </a:t>
            </a:r>
            <a:r>
              <a:rPr lang="en-US" dirty="0" smtClean="0"/>
              <a:t>identifiers    </a:t>
            </a:r>
          </a:p>
          <a:p>
            <a:pPr algn="ctr"/>
            <a:r>
              <a:rPr lang="en-US" sz="1400" dirty="0" smtClean="0"/>
              <a:t>https</a:t>
            </a:r>
            <a:r>
              <a:rPr lang="en-US" sz="1400" dirty="0"/>
              <a:t>://</a:t>
            </a:r>
            <a:r>
              <a:rPr lang="en-US" sz="1400" dirty="0" err="1"/>
              <a:t>www.nap.edu</a:t>
            </a:r>
            <a:r>
              <a:rPr lang="en-US" sz="1400" dirty="0"/>
              <a:t>/read/19414/chapter/5#43</a:t>
            </a:r>
          </a:p>
        </p:txBody>
      </p:sp>
    </p:spTree>
    <p:extLst>
      <p:ext uri="{BB962C8B-B14F-4D97-AF65-F5344CB8AC3E}">
        <p14:creationId xmlns:p14="http://schemas.microsoft.com/office/powerpoint/2010/main" val="3933983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76332"/>
            <a:ext cx="7679483" cy="1143000"/>
          </a:xfrm>
        </p:spPr>
        <p:txBody>
          <a:bodyPr/>
          <a:lstStyle/>
          <a:p>
            <a:r>
              <a:rPr lang="en-US" dirty="0" smtClean="0"/>
              <a:t>Security</a:t>
            </a:r>
            <a:endParaRPr lang="en-US" dirty="0"/>
          </a:p>
        </p:txBody>
      </p:sp>
      <p:sp>
        <p:nvSpPr>
          <p:cNvPr id="4" name="object 2"/>
          <p:cNvSpPr/>
          <p:nvPr/>
        </p:nvSpPr>
        <p:spPr>
          <a:xfrm>
            <a:off x="1454376" y="3735148"/>
            <a:ext cx="6225109" cy="2304860"/>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369066" y="6156318"/>
            <a:ext cx="8317734" cy="369332"/>
          </a:xfrm>
          <a:prstGeom prst="rect">
            <a:avLst/>
          </a:prstGeom>
        </p:spPr>
        <p:txBody>
          <a:bodyPr wrap="square">
            <a:spAutoFit/>
          </a:bodyPr>
          <a:lstStyle/>
          <a:p>
            <a:pPr marL="622300">
              <a:lnSpc>
                <a:spcPct val="100000"/>
              </a:lnSpc>
              <a:spcBef>
                <a:spcPts val="90"/>
              </a:spcBef>
            </a:pPr>
            <a:r>
              <a:rPr lang="en-US" b="1" spc="-15" dirty="0">
                <a:latin typeface="Times New Roman"/>
                <a:cs typeface="Times New Roman"/>
              </a:rPr>
              <a:t>Figure </a:t>
            </a:r>
            <a:r>
              <a:rPr lang="en-US" b="1" spc="-5" dirty="0">
                <a:latin typeface="Times New Roman"/>
                <a:cs typeface="Times New Roman"/>
              </a:rPr>
              <a:t>3.2 </a:t>
            </a:r>
            <a:r>
              <a:rPr lang="en-US" spc="-10" dirty="0" err="1">
                <a:latin typeface="Times New Roman"/>
                <a:cs typeface="Times New Roman"/>
              </a:rPr>
              <a:t>NoSQL</a:t>
            </a:r>
            <a:r>
              <a:rPr lang="en-US" spc="-10" dirty="0">
                <a:latin typeface="Times New Roman"/>
                <a:cs typeface="Times New Roman"/>
              </a:rPr>
              <a:t> databases can </a:t>
            </a:r>
            <a:r>
              <a:rPr lang="en-US" spc="-5" dirty="0">
                <a:latin typeface="Times New Roman"/>
                <a:cs typeface="Times New Roman"/>
              </a:rPr>
              <a:t>be </a:t>
            </a:r>
            <a:r>
              <a:rPr lang="en-US" spc="-10" dirty="0">
                <a:latin typeface="Times New Roman"/>
                <a:cs typeface="Times New Roman"/>
              </a:rPr>
              <a:t>susceptible to network-based</a:t>
            </a:r>
            <a:r>
              <a:rPr lang="en-US" spc="100" dirty="0">
                <a:latin typeface="Times New Roman"/>
                <a:cs typeface="Times New Roman"/>
              </a:rPr>
              <a:t> </a:t>
            </a:r>
            <a:r>
              <a:rPr lang="en-US" spc="-10" dirty="0">
                <a:latin typeface="Times New Roman"/>
                <a:cs typeface="Times New Roman"/>
              </a:rPr>
              <a:t>attacks.</a:t>
            </a:r>
            <a:endParaRPr lang="en-US" dirty="0">
              <a:latin typeface="Times New Roman"/>
              <a:cs typeface="Times New Roman"/>
            </a:endParaRPr>
          </a:p>
        </p:txBody>
      </p:sp>
      <p:sp>
        <p:nvSpPr>
          <p:cNvPr id="3" name="Content Placeholder 2"/>
          <p:cNvSpPr>
            <a:spLocks noGrp="1"/>
          </p:cNvSpPr>
          <p:nvPr>
            <p:ph idx="1"/>
          </p:nvPr>
        </p:nvSpPr>
        <p:spPr>
          <a:xfrm>
            <a:off x="457200" y="1269697"/>
            <a:ext cx="8229600" cy="2922365"/>
          </a:xfrm>
        </p:spPr>
        <p:txBody>
          <a:bodyPr>
            <a:normAutofit fontScale="85000" lnSpcReduction="20000"/>
          </a:bodyPr>
          <a:lstStyle/>
          <a:p>
            <a:r>
              <a:rPr lang="en-US" dirty="0"/>
              <a:t>Some of the components of Big Data solutions lack the robustness of traditional enterprise </a:t>
            </a:r>
            <a:r>
              <a:rPr lang="en-US" dirty="0" smtClean="0"/>
              <a:t>solution </a:t>
            </a:r>
            <a:r>
              <a:rPr lang="en-US" dirty="0"/>
              <a:t>environments when it comes to access control and data security. </a:t>
            </a:r>
            <a:endParaRPr lang="en-US" dirty="0" smtClean="0"/>
          </a:p>
          <a:p>
            <a:r>
              <a:rPr lang="en-US" dirty="0" smtClean="0"/>
              <a:t>Securing Big Data </a:t>
            </a:r>
            <a:r>
              <a:rPr lang="en-US" dirty="0"/>
              <a:t>involves ensuring that the data networks and repositories are sufficiently secured via  authentication and authorization </a:t>
            </a:r>
            <a:r>
              <a:rPr lang="en-US" dirty="0" smtClean="0"/>
              <a:t>mechanisms (also based upon job role). E.g. SQL injection</a:t>
            </a:r>
            <a:endParaRPr lang="en-US" dirty="0"/>
          </a:p>
          <a:p>
            <a:endParaRPr lang="en-US" dirty="0"/>
          </a:p>
        </p:txBody>
      </p:sp>
    </p:spTree>
    <p:extLst>
      <p:ext uri="{BB962C8B-B14F-4D97-AF65-F5344CB8AC3E}">
        <p14:creationId xmlns:p14="http://schemas.microsoft.com/office/powerpoint/2010/main" val="259136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Security - </a:t>
            </a:r>
            <a:r>
              <a:rPr lang="en-US" dirty="0" err="1" smtClean="0"/>
              <a:t>Accumulo</a:t>
            </a:r>
            <a:endParaRPr lang="en-US" dirty="0"/>
          </a:p>
        </p:txBody>
      </p:sp>
      <p:pic>
        <p:nvPicPr>
          <p:cNvPr id="4" name="Content Placeholder 3" descr="accumulo.png"/>
          <p:cNvPicPr>
            <a:picLocks noGrp="1" noChangeAspect="1"/>
          </p:cNvPicPr>
          <p:nvPr>
            <p:ph idx="1"/>
          </p:nvPr>
        </p:nvPicPr>
        <p:blipFill rotWithShape="1">
          <a:blip r:embed="rId2">
            <a:extLst>
              <a:ext uri="{28A0092B-C50C-407E-A947-70E740481C1C}">
                <a14:useLocalDpi xmlns:a14="http://schemas.microsoft.com/office/drawing/2010/main" val="0"/>
              </a:ext>
            </a:extLst>
          </a:blip>
          <a:srcRect t="5610" b="4446"/>
          <a:stretch/>
        </p:blipFill>
        <p:spPr>
          <a:xfrm>
            <a:off x="685138" y="1417638"/>
            <a:ext cx="7466505" cy="5036753"/>
          </a:xfrm>
        </p:spPr>
      </p:pic>
      <p:sp>
        <p:nvSpPr>
          <p:cNvPr id="5" name="Can 4"/>
          <p:cNvSpPr/>
          <p:nvPr/>
        </p:nvSpPr>
        <p:spPr>
          <a:xfrm>
            <a:off x="3302493" y="4527612"/>
            <a:ext cx="2104008" cy="480874"/>
          </a:xfrm>
          <a:prstGeom prst="can">
            <a:avLst>
              <a:gd name="adj" fmla="val 153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Security Layer</a:t>
            </a:r>
            <a:endParaRPr lang="en-US" dirty="0"/>
          </a:p>
        </p:txBody>
      </p:sp>
      <p:sp>
        <p:nvSpPr>
          <p:cNvPr id="6" name="Rounded Rectangle 5"/>
          <p:cNvSpPr/>
          <p:nvPr/>
        </p:nvSpPr>
        <p:spPr>
          <a:xfrm>
            <a:off x="905522" y="5095783"/>
            <a:ext cx="1677880" cy="577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SOTF/Formatted Data</a:t>
            </a:r>
            <a:endParaRPr lang="en-US" sz="1600" dirty="0"/>
          </a:p>
        </p:txBody>
      </p:sp>
      <p:sp>
        <p:nvSpPr>
          <p:cNvPr id="7" name="Rounded Rectangle 6"/>
          <p:cNvSpPr/>
          <p:nvPr/>
        </p:nvSpPr>
        <p:spPr>
          <a:xfrm>
            <a:off x="2463553" y="2939989"/>
            <a:ext cx="3812960" cy="577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Processing and Analytics</a:t>
            </a:r>
            <a:endParaRPr lang="en-US" sz="1600" dirty="0"/>
          </a:p>
        </p:txBody>
      </p:sp>
      <p:pic>
        <p:nvPicPr>
          <p:cNvPr id="1026" name="Picture 2" descr="https://encrypted-tbn0.gstatic.com/images?q=tbn:ANd9GcS-jefV6S0kL2x7QvDwHnJ4t9QZ1G28zvHel91snkXcfa91I8EEdrhj57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24" y="5277775"/>
            <a:ext cx="1958218" cy="498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ache Accumu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392385" y="5079992"/>
            <a:ext cx="1546289" cy="44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7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2772635" y="99153"/>
            <a:ext cx="6371367" cy="6125378"/>
          </a:xfrm>
          <a:prstGeom prst="rect">
            <a:avLst/>
          </a:prstGeom>
          <a:blipFill>
            <a:blip r:embed="rId2" cstate="print"/>
            <a:stretch>
              <a:fillRect/>
            </a:stretch>
          </a:blipFill>
        </p:spPr>
        <p:txBody>
          <a:bodyPr wrap="square" lIns="0" tIns="0" rIns="0" bIns="0" rtlCol="0"/>
          <a:lstStyle/>
          <a:p>
            <a:endParaRPr/>
          </a:p>
        </p:txBody>
      </p:sp>
      <p:sp>
        <p:nvSpPr>
          <p:cNvPr id="2" name="Title 1"/>
          <p:cNvSpPr>
            <a:spLocks noGrp="1"/>
          </p:cNvSpPr>
          <p:nvPr>
            <p:ph type="title"/>
          </p:nvPr>
        </p:nvSpPr>
        <p:spPr>
          <a:xfrm>
            <a:off x="-809841" y="0"/>
            <a:ext cx="5690723" cy="1143000"/>
          </a:xfrm>
        </p:spPr>
        <p:txBody>
          <a:bodyPr>
            <a:normAutofit/>
          </a:bodyPr>
          <a:lstStyle/>
          <a:p>
            <a:r>
              <a:rPr lang="en-US" sz="3200" dirty="0" smtClean="0"/>
              <a:t>Adoption </a:t>
            </a:r>
            <a:r>
              <a:rPr lang="en-US" sz="3200" dirty="0"/>
              <a:t>and Planning Considerations</a:t>
            </a:r>
          </a:p>
        </p:txBody>
      </p:sp>
      <p:sp>
        <p:nvSpPr>
          <p:cNvPr id="3" name="Content Placeholder 2"/>
          <p:cNvSpPr>
            <a:spLocks noGrp="1"/>
          </p:cNvSpPr>
          <p:nvPr>
            <p:ph idx="1"/>
          </p:nvPr>
        </p:nvSpPr>
        <p:spPr>
          <a:xfrm>
            <a:off x="269912" y="1855933"/>
            <a:ext cx="3541923" cy="4350849"/>
          </a:xfrm>
        </p:spPr>
        <p:txBody>
          <a:bodyPr>
            <a:normAutofit fontScale="85000" lnSpcReduction="10000"/>
          </a:bodyPr>
          <a:lstStyle/>
          <a:p>
            <a:pPr marL="0" indent="0">
              <a:buNone/>
            </a:pPr>
            <a:r>
              <a:rPr lang="en-US" dirty="0" smtClean="0"/>
              <a:t>Provenance</a:t>
            </a:r>
          </a:p>
          <a:p>
            <a:r>
              <a:rPr lang="en-US" dirty="0" smtClean="0"/>
              <a:t>Provenance </a:t>
            </a:r>
            <a:r>
              <a:rPr lang="en-US" dirty="0"/>
              <a:t>refers to information about the source of the data and how it has been  processed. </a:t>
            </a:r>
            <a:endParaRPr lang="en-US" dirty="0" smtClean="0"/>
          </a:p>
          <a:p>
            <a:r>
              <a:rPr lang="en-US" dirty="0" smtClean="0"/>
              <a:t>Two aspects of provenance include:</a:t>
            </a:r>
          </a:p>
          <a:p>
            <a:pPr lvl="1"/>
            <a:r>
              <a:rPr lang="en-US" dirty="0" smtClean="0"/>
              <a:t>Data Tracking and Tagging</a:t>
            </a:r>
            <a:endParaRPr lang="en-US" dirty="0"/>
          </a:p>
        </p:txBody>
      </p:sp>
      <p:sp>
        <p:nvSpPr>
          <p:cNvPr id="5" name="Rectangle 4"/>
          <p:cNvSpPr/>
          <p:nvPr/>
        </p:nvSpPr>
        <p:spPr>
          <a:xfrm>
            <a:off x="0" y="6224534"/>
            <a:ext cx="9144000" cy="510824"/>
          </a:xfrm>
          <a:prstGeom prst="rect">
            <a:avLst/>
          </a:prstGeom>
        </p:spPr>
        <p:txBody>
          <a:bodyPr wrap="square">
            <a:spAutoFit/>
          </a:bodyPr>
          <a:lstStyle/>
          <a:p>
            <a:pPr marL="678180" marR="85090" indent="-300355">
              <a:lnSpc>
                <a:spcPts val="1660"/>
              </a:lnSpc>
              <a:spcBef>
                <a:spcPts val="210"/>
              </a:spcBef>
            </a:pPr>
            <a:r>
              <a:rPr lang="en-US" sz="1100" b="1" spc="-15" dirty="0">
                <a:latin typeface="Times New Roman"/>
                <a:cs typeface="Times New Roman"/>
              </a:rPr>
              <a:t>Figure </a:t>
            </a:r>
            <a:r>
              <a:rPr lang="en-US" sz="1100" b="1" spc="-5" dirty="0">
                <a:latin typeface="Times New Roman"/>
                <a:cs typeface="Times New Roman"/>
              </a:rPr>
              <a:t>3.3 </a:t>
            </a:r>
            <a:r>
              <a:rPr lang="en-US" sz="1100" spc="-10" dirty="0">
                <a:latin typeface="Times New Roman"/>
                <a:cs typeface="Times New Roman"/>
              </a:rPr>
              <a:t>Data may also need to </a:t>
            </a:r>
            <a:r>
              <a:rPr lang="en-US" sz="1100" spc="-5" dirty="0">
                <a:latin typeface="Times New Roman"/>
                <a:cs typeface="Times New Roman"/>
              </a:rPr>
              <a:t>be </a:t>
            </a:r>
            <a:r>
              <a:rPr lang="en-US" sz="1100" spc="-10" dirty="0">
                <a:latin typeface="Times New Roman"/>
                <a:cs typeface="Times New Roman"/>
              </a:rPr>
              <a:t>annotated with source dataset attributes and  processing step details as it passes through the data transformation</a:t>
            </a:r>
            <a:r>
              <a:rPr lang="en-US" sz="1100" spc="225" dirty="0">
                <a:latin typeface="Times New Roman"/>
                <a:cs typeface="Times New Roman"/>
              </a:rPr>
              <a:t> </a:t>
            </a:r>
            <a:r>
              <a:rPr lang="en-US" sz="1100" spc="-10" dirty="0">
                <a:latin typeface="Times New Roman"/>
                <a:cs typeface="Times New Roman"/>
              </a:rPr>
              <a:t>steps.</a:t>
            </a:r>
            <a:endParaRPr lang="en-US" sz="1100" dirty="0">
              <a:latin typeface="Times New Roman"/>
              <a:cs typeface="Times New Roman"/>
            </a:endParaRPr>
          </a:p>
        </p:txBody>
      </p:sp>
      <p:pic>
        <p:nvPicPr>
          <p:cNvPr id="6" name="Picture 5"/>
          <p:cNvPicPr>
            <a:picLocks noChangeAspect="1"/>
          </p:cNvPicPr>
          <p:nvPr/>
        </p:nvPicPr>
        <p:blipFill>
          <a:blip r:embed="rId3"/>
          <a:stretch>
            <a:fillRect/>
          </a:stretch>
        </p:blipFill>
        <p:spPr>
          <a:xfrm>
            <a:off x="6107027" y="0"/>
            <a:ext cx="659752" cy="377636"/>
          </a:xfrm>
          <a:prstGeom prst="rect">
            <a:avLst/>
          </a:prstGeom>
        </p:spPr>
      </p:pic>
      <p:pic>
        <p:nvPicPr>
          <p:cNvPr id="7" name="Picture 6"/>
          <p:cNvPicPr>
            <a:picLocks noChangeAspect="1"/>
          </p:cNvPicPr>
          <p:nvPr/>
        </p:nvPicPr>
        <p:blipFill>
          <a:blip r:embed="rId3"/>
          <a:stretch>
            <a:fillRect/>
          </a:stretch>
        </p:blipFill>
        <p:spPr>
          <a:xfrm>
            <a:off x="8340303" y="1667115"/>
            <a:ext cx="659752" cy="377636"/>
          </a:xfrm>
          <a:prstGeom prst="rect">
            <a:avLst/>
          </a:prstGeom>
        </p:spPr>
      </p:pic>
      <p:pic>
        <p:nvPicPr>
          <p:cNvPr id="8" name="Picture 7"/>
          <p:cNvPicPr>
            <a:picLocks noChangeAspect="1"/>
          </p:cNvPicPr>
          <p:nvPr/>
        </p:nvPicPr>
        <p:blipFill>
          <a:blip r:embed="rId3"/>
          <a:stretch>
            <a:fillRect/>
          </a:stretch>
        </p:blipFill>
        <p:spPr>
          <a:xfrm>
            <a:off x="8492703" y="4190937"/>
            <a:ext cx="659752" cy="377636"/>
          </a:xfrm>
          <a:prstGeom prst="rect">
            <a:avLst/>
          </a:prstGeom>
        </p:spPr>
      </p:pic>
    </p:spTree>
    <p:extLst>
      <p:ext uri="{BB962C8B-B14F-4D97-AF65-F5344CB8AC3E}">
        <p14:creationId xmlns:p14="http://schemas.microsoft.com/office/powerpoint/2010/main" val="1333651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a:t>
            </a:r>
            <a:r>
              <a:rPr lang="en-US" dirty="0" smtClean="0"/>
              <a:t>Planning </a:t>
            </a:r>
            <a:r>
              <a:rPr lang="en-US" dirty="0"/>
              <a:t>Considerations</a:t>
            </a:r>
          </a:p>
        </p:txBody>
      </p:sp>
      <p:sp>
        <p:nvSpPr>
          <p:cNvPr id="3" name="Content Placeholder 2"/>
          <p:cNvSpPr>
            <a:spLocks noGrp="1"/>
          </p:cNvSpPr>
          <p:nvPr>
            <p:ph idx="1"/>
          </p:nvPr>
        </p:nvSpPr>
        <p:spPr>
          <a:xfrm>
            <a:off x="230819" y="1437614"/>
            <a:ext cx="8691239" cy="2971800"/>
          </a:xfrm>
        </p:spPr>
        <p:txBody>
          <a:bodyPr>
            <a:normAutofit fontScale="77500" lnSpcReduction="20000"/>
          </a:bodyPr>
          <a:lstStyle/>
          <a:p>
            <a:r>
              <a:rPr lang="en-US" dirty="0"/>
              <a:t>Limited </a:t>
            </a:r>
            <a:r>
              <a:rPr lang="en-US" dirty="0" smtClean="0"/>
              <a:t>Real-time Support</a:t>
            </a:r>
          </a:p>
          <a:p>
            <a:pPr lvl="1"/>
            <a:r>
              <a:rPr lang="en-US" dirty="0"/>
              <a:t>Dashboards and other applications that require streaming data and alerts often demand </a:t>
            </a:r>
            <a:r>
              <a:rPr lang="en-US" dirty="0" smtClean="0"/>
              <a:t>real-time </a:t>
            </a:r>
            <a:r>
              <a:rPr lang="en-US" dirty="0"/>
              <a:t>or </a:t>
            </a:r>
            <a:r>
              <a:rPr lang="en-US" dirty="0" smtClean="0"/>
              <a:t>near-real-time </a:t>
            </a:r>
            <a:r>
              <a:rPr lang="en-US" dirty="0"/>
              <a:t>data transmissions. </a:t>
            </a:r>
            <a:endParaRPr lang="en-US" dirty="0" smtClean="0"/>
          </a:p>
          <a:p>
            <a:pPr lvl="1"/>
            <a:r>
              <a:rPr lang="en-US" dirty="0" smtClean="0"/>
              <a:t>Many </a:t>
            </a:r>
            <a:r>
              <a:rPr lang="en-US" dirty="0"/>
              <a:t>open source Big Data solutions </a:t>
            </a:r>
            <a:r>
              <a:rPr lang="en-US" dirty="0" smtClean="0"/>
              <a:t>and </a:t>
            </a:r>
            <a:r>
              <a:rPr lang="en-US" dirty="0"/>
              <a:t>tools are batch-oriented; however, there is a new generation of </a:t>
            </a:r>
            <a:r>
              <a:rPr lang="en-US" dirty="0" smtClean="0"/>
              <a:t>real-time </a:t>
            </a:r>
            <a:r>
              <a:rPr lang="en-US" dirty="0"/>
              <a:t>capable open  source tools that have support for streaming data analysis. </a:t>
            </a:r>
            <a:endParaRPr lang="en-US" dirty="0" smtClean="0"/>
          </a:p>
          <a:p>
            <a:r>
              <a:rPr lang="en-US" dirty="0" smtClean="0"/>
              <a:t>Distinct Performance Challenges</a:t>
            </a:r>
          </a:p>
          <a:p>
            <a:pPr lvl="1"/>
            <a:r>
              <a:rPr lang="en-US" dirty="0"/>
              <a:t>Due to the volumes of data that some Big Data solutions are required to </a:t>
            </a:r>
            <a:r>
              <a:rPr lang="en-US" dirty="0" smtClean="0"/>
              <a:t>process in real-time, </a:t>
            </a:r>
            <a:r>
              <a:rPr lang="en-US" dirty="0"/>
              <a:t>performance is often a concern. </a:t>
            </a:r>
            <a:endParaRPr lang="en-US" dirty="0" smtClean="0"/>
          </a:p>
          <a:p>
            <a:endParaRPr lang="en-US" dirty="0"/>
          </a:p>
        </p:txBody>
      </p:sp>
      <p:sp>
        <p:nvSpPr>
          <p:cNvPr id="4" name="object 3"/>
          <p:cNvSpPr/>
          <p:nvPr/>
        </p:nvSpPr>
        <p:spPr>
          <a:xfrm>
            <a:off x="486761" y="4263531"/>
            <a:ext cx="4942778" cy="1929067"/>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0" y="6189340"/>
            <a:ext cx="9144000" cy="307777"/>
          </a:xfrm>
          <a:prstGeom prst="rect">
            <a:avLst/>
          </a:prstGeom>
        </p:spPr>
        <p:txBody>
          <a:bodyPr wrap="square">
            <a:spAutoFit/>
          </a:bodyPr>
          <a:lstStyle/>
          <a:p>
            <a:r>
              <a:rPr lang="en-US" sz="1400" b="1" spc="-15" dirty="0">
                <a:latin typeface="Times New Roman"/>
                <a:cs typeface="Times New Roman"/>
              </a:rPr>
              <a:t>Figure </a:t>
            </a:r>
            <a:r>
              <a:rPr lang="en-US" sz="1400" b="1" spc="-5" dirty="0">
                <a:latin typeface="Times New Roman"/>
                <a:cs typeface="Times New Roman"/>
              </a:rPr>
              <a:t>3.4 </a:t>
            </a:r>
            <a:r>
              <a:rPr lang="en-US" sz="1400" spc="-15" dirty="0">
                <a:latin typeface="Times New Roman"/>
                <a:cs typeface="Times New Roman"/>
              </a:rPr>
              <a:t>Transferring </a:t>
            </a:r>
            <a:r>
              <a:rPr lang="en-US" sz="1400" spc="-10" dirty="0">
                <a:latin typeface="Times New Roman"/>
                <a:cs typeface="Times New Roman"/>
              </a:rPr>
              <a:t>1 PB </a:t>
            </a:r>
            <a:r>
              <a:rPr lang="en-US" sz="1400" spc="-5" dirty="0">
                <a:latin typeface="Times New Roman"/>
                <a:cs typeface="Times New Roman"/>
              </a:rPr>
              <a:t>of </a:t>
            </a:r>
            <a:r>
              <a:rPr lang="en-US" sz="1400" spc="-10" dirty="0">
                <a:latin typeface="Times New Roman"/>
                <a:cs typeface="Times New Roman"/>
              </a:rPr>
              <a:t>data via </a:t>
            </a:r>
            <a:r>
              <a:rPr lang="en-US" sz="1400" spc="-5" dirty="0">
                <a:latin typeface="Times New Roman"/>
                <a:cs typeface="Times New Roman"/>
              </a:rPr>
              <a:t>a </a:t>
            </a:r>
            <a:r>
              <a:rPr lang="en-US" sz="1400" spc="-10" dirty="0">
                <a:latin typeface="Times New Roman"/>
                <a:cs typeface="Times New Roman"/>
              </a:rPr>
              <a:t>1-Gigabit </a:t>
            </a:r>
            <a:r>
              <a:rPr lang="en-US" sz="1400" spc="-15" dirty="0">
                <a:latin typeface="Times New Roman"/>
                <a:cs typeface="Times New Roman"/>
              </a:rPr>
              <a:t>LAN </a:t>
            </a:r>
            <a:r>
              <a:rPr lang="en-US" sz="1400" spc="-10" dirty="0">
                <a:latin typeface="Times New Roman"/>
                <a:cs typeface="Times New Roman"/>
              </a:rPr>
              <a:t>connection at 80%  throughput will take approximately </a:t>
            </a:r>
            <a:r>
              <a:rPr lang="en-US" sz="1400" spc="-5" dirty="0">
                <a:latin typeface="Times New Roman"/>
                <a:cs typeface="Times New Roman"/>
              </a:rPr>
              <a:t>2,750</a:t>
            </a:r>
            <a:r>
              <a:rPr lang="en-US" sz="1400" spc="85" dirty="0">
                <a:latin typeface="Times New Roman"/>
                <a:cs typeface="Times New Roman"/>
              </a:rPr>
              <a:t> </a:t>
            </a:r>
            <a:r>
              <a:rPr lang="en-US" sz="1400" spc="-10" dirty="0">
                <a:latin typeface="Times New Roman"/>
                <a:cs typeface="Times New Roman"/>
              </a:rPr>
              <a:t>hours</a:t>
            </a:r>
            <a:endParaRPr lang="en-US" sz="1400" dirty="0"/>
          </a:p>
        </p:txBody>
      </p:sp>
      <p:sp>
        <p:nvSpPr>
          <p:cNvPr id="8" name="Rectangle 7"/>
          <p:cNvSpPr/>
          <p:nvPr/>
        </p:nvSpPr>
        <p:spPr>
          <a:xfrm>
            <a:off x="5537286" y="4268774"/>
            <a:ext cx="3384772" cy="2031325"/>
          </a:xfrm>
          <a:prstGeom prst="rect">
            <a:avLst/>
          </a:prstGeom>
        </p:spPr>
        <p:txBody>
          <a:bodyPr wrap="square">
            <a:spAutoFit/>
          </a:bodyPr>
          <a:lstStyle/>
          <a:p>
            <a:pPr marL="285750" indent="-285750">
              <a:buFont typeface="Arial"/>
              <a:buChar char="•"/>
            </a:pPr>
            <a:r>
              <a:rPr lang="en-US" b="1" dirty="0" smtClean="0"/>
              <a:t>Latency</a:t>
            </a:r>
            <a:r>
              <a:rPr lang="en-US" dirty="0" smtClean="0"/>
              <a:t> </a:t>
            </a:r>
            <a:r>
              <a:rPr lang="en-US" dirty="0"/>
              <a:t>is the amount of time it takes to travel through the </a:t>
            </a:r>
            <a:r>
              <a:rPr lang="en-US" dirty="0" smtClean="0"/>
              <a:t>tube.</a:t>
            </a:r>
          </a:p>
          <a:p>
            <a:pPr marL="285750" indent="-285750">
              <a:buFont typeface="Arial"/>
              <a:buChar char="•"/>
            </a:pPr>
            <a:r>
              <a:rPr lang="en-US" b="1" dirty="0" smtClean="0"/>
              <a:t>Bandwidth</a:t>
            </a:r>
            <a:r>
              <a:rPr lang="en-US" dirty="0" smtClean="0"/>
              <a:t> </a:t>
            </a:r>
            <a:r>
              <a:rPr lang="en-US" dirty="0"/>
              <a:t>is how wide the tube </a:t>
            </a:r>
            <a:r>
              <a:rPr lang="en-US" dirty="0" smtClean="0"/>
              <a:t>is.</a:t>
            </a:r>
          </a:p>
          <a:p>
            <a:pPr marL="285750" indent="-285750">
              <a:buFont typeface="Arial"/>
              <a:buChar char="•"/>
            </a:pPr>
            <a:r>
              <a:rPr lang="en-US" dirty="0" smtClean="0"/>
              <a:t>The </a:t>
            </a:r>
            <a:r>
              <a:rPr lang="en-US" dirty="0"/>
              <a:t>amount of water flow will be your </a:t>
            </a:r>
            <a:r>
              <a:rPr lang="en-US" b="1" dirty="0"/>
              <a:t>throughput</a:t>
            </a:r>
          </a:p>
        </p:txBody>
      </p:sp>
    </p:spTree>
    <p:extLst>
      <p:ext uri="{BB962C8B-B14F-4D97-AF65-F5344CB8AC3E}">
        <p14:creationId xmlns:p14="http://schemas.microsoft.com/office/powerpoint/2010/main" val="3927384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a:t>
            </a:r>
            <a:r>
              <a:rPr lang="en-US" dirty="0" smtClean="0"/>
              <a:t>Planning </a:t>
            </a:r>
            <a:r>
              <a:rPr lang="en-US" dirty="0"/>
              <a:t>Considerations</a:t>
            </a:r>
          </a:p>
        </p:txBody>
      </p:sp>
      <p:sp>
        <p:nvSpPr>
          <p:cNvPr id="3" name="Content Placeholder 2"/>
          <p:cNvSpPr>
            <a:spLocks noGrp="1"/>
          </p:cNvSpPr>
          <p:nvPr>
            <p:ph idx="1"/>
          </p:nvPr>
        </p:nvSpPr>
        <p:spPr>
          <a:xfrm>
            <a:off x="260110" y="1600204"/>
            <a:ext cx="8426690" cy="4879283"/>
          </a:xfrm>
        </p:spPr>
        <p:txBody>
          <a:bodyPr>
            <a:normAutofit fontScale="85000" lnSpcReduction="20000"/>
          </a:bodyPr>
          <a:lstStyle/>
          <a:p>
            <a:r>
              <a:rPr lang="en-US" dirty="0" smtClean="0"/>
              <a:t>Distinct Governance Requirements</a:t>
            </a:r>
          </a:p>
          <a:p>
            <a:pPr lvl="1"/>
            <a:r>
              <a:rPr lang="en-US" dirty="0"/>
              <a:t>Big Data solutions access data and generate data, all of which become assets of the </a:t>
            </a:r>
            <a:r>
              <a:rPr lang="en-US" dirty="0" smtClean="0"/>
              <a:t>business</a:t>
            </a:r>
            <a:r>
              <a:rPr lang="en-US" dirty="0"/>
              <a:t>. </a:t>
            </a:r>
            <a:endParaRPr lang="en-US" dirty="0" smtClean="0"/>
          </a:p>
          <a:p>
            <a:pPr lvl="1"/>
            <a:r>
              <a:rPr lang="en-US" dirty="0" smtClean="0"/>
              <a:t>A </a:t>
            </a:r>
            <a:r>
              <a:rPr lang="en-US" dirty="0"/>
              <a:t>governance framework is required </a:t>
            </a:r>
            <a:r>
              <a:rPr lang="en-US" b="1" dirty="0"/>
              <a:t>to ensure that the data and the solution </a:t>
            </a:r>
            <a:r>
              <a:rPr lang="en-US" b="1" dirty="0" smtClean="0"/>
              <a:t>environment </a:t>
            </a:r>
            <a:r>
              <a:rPr lang="en-US" b="1" dirty="0"/>
              <a:t>itself are regulated, standardized and evolved in a controlled manner</a:t>
            </a:r>
            <a:r>
              <a:rPr lang="en-US" dirty="0"/>
              <a:t>.</a:t>
            </a:r>
          </a:p>
          <a:p>
            <a:pPr lvl="1"/>
            <a:r>
              <a:rPr lang="en-US" dirty="0"/>
              <a:t>Examples of what a Big Data governance framework can encompass include:</a:t>
            </a:r>
          </a:p>
          <a:p>
            <a:pPr lvl="2"/>
            <a:r>
              <a:rPr lang="en-US" dirty="0"/>
              <a:t>standardization of how data is tagged and the metadata </a:t>
            </a:r>
            <a:r>
              <a:rPr lang="en-US" dirty="0" smtClean="0"/>
              <a:t>within the tags</a:t>
            </a:r>
            <a:endParaRPr lang="en-US" dirty="0"/>
          </a:p>
          <a:p>
            <a:pPr lvl="2"/>
            <a:r>
              <a:rPr lang="en-US" dirty="0"/>
              <a:t>policies that regulate the kind of external data that may be acquired</a:t>
            </a:r>
          </a:p>
          <a:p>
            <a:pPr lvl="2"/>
            <a:r>
              <a:rPr lang="en-US" dirty="0"/>
              <a:t>policies regarding the management of data privacy and data </a:t>
            </a:r>
            <a:r>
              <a:rPr lang="en-US" dirty="0" err="1"/>
              <a:t>anonymization</a:t>
            </a:r>
            <a:endParaRPr lang="en-US" dirty="0"/>
          </a:p>
          <a:p>
            <a:pPr lvl="2"/>
            <a:r>
              <a:rPr lang="en-US" dirty="0"/>
              <a:t>policies for the archiving of data sources and analysis results</a:t>
            </a:r>
          </a:p>
          <a:p>
            <a:pPr lvl="2"/>
            <a:r>
              <a:rPr lang="en-US" dirty="0"/>
              <a:t>policies that establish guidelines for data cleansing and filtering</a:t>
            </a:r>
          </a:p>
          <a:p>
            <a:pPr lvl="1"/>
            <a:endParaRPr lang="en-US" dirty="0" smtClean="0"/>
          </a:p>
          <a:p>
            <a:pPr marL="0" indent="0">
              <a:buNone/>
            </a:pPr>
            <a:endParaRPr lang="en-US" dirty="0"/>
          </a:p>
        </p:txBody>
      </p:sp>
    </p:spTree>
    <p:extLst>
      <p:ext uri="{BB962C8B-B14F-4D97-AF65-F5344CB8AC3E}">
        <p14:creationId xmlns:p14="http://schemas.microsoft.com/office/powerpoint/2010/main" val="1651336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a:t>
            </a:r>
            <a:r>
              <a:rPr lang="en-US" dirty="0" smtClean="0"/>
              <a:t>Planning </a:t>
            </a:r>
            <a:r>
              <a:rPr lang="en-US" dirty="0"/>
              <a:t>Considerations</a:t>
            </a:r>
          </a:p>
        </p:txBody>
      </p:sp>
      <p:sp>
        <p:nvSpPr>
          <p:cNvPr id="3" name="Content Placeholder 2"/>
          <p:cNvSpPr>
            <a:spLocks noGrp="1"/>
          </p:cNvSpPr>
          <p:nvPr>
            <p:ph idx="1"/>
          </p:nvPr>
        </p:nvSpPr>
        <p:spPr>
          <a:xfrm>
            <a:off x="115680" y="1600201"/>
            <a:ext cx="4434289" cy="4663509"/>
          </a:xfrm>
        </p:spPr>
        <p:txBody>
          <a:bodyPr>
            <a:normAutofit fontScale="85000" lnSpcReduction="10000"/>
          </a:bodyPr>
          <a:lstStyle/>
          <a:p>
            <a:pPr marL="0" indent="0">
              <a:buNone/>
            </a:pPr>
            <a:r>
              <a:rPr lang="en-US" dirty="0" smtClean="0"/>
              <a:t>Distinct </a:t>
            </a:r>
            <a:r>
              <a:rPr lang="en-US" dirty="0" smtClean="0"/>
              <a:t>Analytic Methodology</a:t>
            </a:r>
            <a:endParaRPr lang="en-US" dirty="0" smtClean="0"/>
          </a:p>
          <a:p>
            <a:r>
              <a:rPr lang="en-US" dirty="0" smtClean="0"/>
              <a:t>A </a:t>
            </a:r>
            <a:r>
              <a:rPr lang="en-US" dirty="0"/>
              <a:t>methodology will be required to control how data flows into and out of Big Data </a:t>
            </a:r>
            <a:r>
              <a:rPr lang="en-US" dirty="0" smtClean="0"/>
              <a:t>solutions</a:t>
            </a:r>
            <a:r>
              <a:rPr lang="en-US" dirty="0"/>
              <a:t>. </a:t>
            </a:r>
            <a:endParaRPr lang="en-US" dirty="0" smtClean="0"/>
          </a:p>
          <a:p>
            <a:r>
              <a:rPr lang="en-US" dirty="0" smtClean="0"/>
              <a:t>It </a:t>
            </a:r>
            <a:r>
              <a:rPr lang="en-US" dirty="0"/>
              <a:t>will need to consider how feedback loops can be established to enable the </a:t>
            </a:r>
            <a:r>
              <a:rPr lang="en-US" dirty="0" smtClean="0"/>
              <a:t>processed </a:t>
            </a:r>
            <a:r>
              <a:rPr lang="en-US" dirty="0"/>
              <a:t>data to undergo repeated </a:t>
            </a:r>
            <a:r>
              <a:rPr lang="en-US" dirty="0" smtClean="0"/>
              <a:t>refinement.</a:t>
            </a:r>
          </a:p>
          <a:p>
            <a:r>
              <a:rPr lang="en-US" dirty="0" smtClean="0"/>
              <a:t>“Human-in-the-loop”</a:t>
            </a:r>
            <a:endParaRPr lang="en-US" dirty="0"/>
          </a:p>
        </p:txBody>
      </p:sp>
      <p:sp>
        <p:nvSpPr>
          <p:cNvPr id="4" name="object 2"/>
          <p:cNvSpPr/>
          <p:nvPr/>
        </p:nvSpPr>
        <p:spPr>
          <a:xfrm>
            <a:off x="4549968" y="1600201"/>
            <a:ext cx="4390612" cy="466350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21107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Proposal Instructions</a:t>
            </a:r>
            <a:endParaRPr lang="en-US" dirty="0"/>
          </a:p>
        </p:txBody>
      </p:sp>
      <p:sp>
        <p:nvSpPr>
          <p:cNvPr id="3" name="Content Placeholder 2"/>
          <p:cNvSpPr>
            <a:spLocks noGrp="1"/>
          </p:cNvSpPr>
          <p:nvPr>
            <p:ph idx="1"/>
          </p:nvPr>
        </p:nvSpPr>
        <p:spPr>
          <a:xfrm>
            <a:off x="457200" y="1396010"/>
            <a:ext cx="8229600" cy="5090156"/>
          </a:xfrm>
        </p:spPr>
        <p:txBody>
          <a:bodyPr>
            <a:normAutofit fontScale="62500" lnSpcReduction="20000"/>
          </a:bodyPr>
          <a:lstStyle/>
          <a:p>
            <a:r>
              <a:rPr lang="en-US" dirty="0" smtClean="0"/>
              <a:t>Take a look at the handout</a:t>
            </a:r>
          </a:p>
          <a:p>
            <a:r>
              <a:rPr lang="en-US" dirty="0" smtClean="0"/>
              <a:t>List the following in the Business Case Evaluation under the Methodology:</a:t>
            </a:r>
          </a:p>
          <a:p>
            <a:pPr lvl="1"/>
            <a:r>
              <a:rPr lang="en-US" b="1" dirty="0" smtClean="0"/>
              <a:t>Goals </a:t>
            </a:r>
            <a:r>
              <a:rPr lang="en-US" b="1" dirty="0"/>
              <a:t>– </a:t>
            </a:r>
            <a:r>
              <a:rPr lang="en-US" dirty="0" smtClean="0"/>
              <a:t>Questions </a:t>
            </a:r>
          </a:p>
          <a:p>
            <a:pPr lvl="1"/>
            <a:r>
              <a:rPr lang="en-US" b="1" dirty="0" smtClean="0"/>
              <a:t>Processes – </a:t>
            </a:r>
            <a:r>
              <a:rPr lang="en-US" dirty="0" smtClean="0"/>
              <a:t>Analysis and Visualizations</a:t>
            </a:r>
            <a:endParaRPr lang="en-US" dirty="0"/>
          </a:p>
          <a:p>
            <a:pPr lvl="2"/>
            <a:r>
              <a:rPr lang="en-US" dirty="0" smtClean="0"/>
              <a:t>Analysis </a:t>
            </a:r>
            <a:r>
              <a:rPr lang="en-US" dirty="0"/>
              <a:t>- </a:t>
            </a:r>
            <a:r>
              <a:rPr lang="en-US" dirty="0" smtClean="0"/>
              <a:t>Python Statistical Libraries</a:t>
            </a:r>
          </a:p>
          <a:p>
            <a:pPr lvl="2"/>
            <a:r>
              <a:rPr lang="en-US" dirty="0" smtClean="0"/>
              <a:t>Visualizations - </a:t>
            </a:r>
            <a:r>
              <a:rPr lang="en-US" dirty="0"/>
              <a:t>Python </a:t>
            </a:r>
            <a:r>
              <a:rPr lang="en-US" dirty="0" smtClean="0"/>
              <a:t>Visualization Libraries</a:t>
            </a:r>
          </a:p>
          <a:p>
            <a:pPr lvl="1"/>
            <a:r>
              <a:rPr lang="en-US" b="1" dirty="0" smtClean="0"/>
              <a:t>Materials</a:t>
            </a:r>
            <a:r>
              <a:rPr lang="en-US" b="1" dirty="0"/>
              <a:t> – </a:t>
            </a:r>
            <a:r>
              <a:rPr lang="en-US" dirty="0" smtClean="0"/>
              <a:t>Data </a:t>
            </a:r>
          </a:p>
          <a:p>
            <a:pPr lvl="1"/>
            <a:r>
              <a:rPr lang="en-US" b="1" dirty="0" smtClean="0"/>
              <a:t>Technology</a:t>
            </a:r>
            <a:r>
              <a:rPr lang="en-US" b="1" dirty="0"/>
              <a:t> – </a:t>
            </a:r>
            <a:r>
              <a:rPr lang="en-US" dirty="0" smtClean="0"/>
              <a:t>Processing/Storage/etc.</a:t>
            </a:r>
          </a:p>
          <a:p>
            <a:pPr lvl="2"/>
            <a:r>
              <a:rPr lang="en-US" dirty="0" smtClean="0"/>
              <a:t>E.g. Python Data  Processing Libraries and Data Structures</a:t>
            </a:r>
          </a:p>
          <a:p>
            <a:r>
              <a:rPr lang="en-US" dirty="0" smtClean="0"/>
              <a:t>Example: </a:t>
            </a:r>
          </a:p>
          <a:p>
            <a:pPr lvl="1"/>
            <a:r>
              <a:rPr lang="en-US" dirty="0" smtClean="0"/>
              <a:t>Goal: Are patients cancerous or benign based upon their genetic makeup?</a:t>
            </a:r>
          </a:p>
          <a:p>
            <a:pPr lvl="1" fontAlgn="t"/>
            <a:r>
              <a:rPr lang="en-US" dirty="0" smtClean="0"/>
              <a:t>Processes: </a:t>
            </a:r>
          </a:p>
          <a:p>
            <a:pPr lvl="2" fontAlgn="t"/>
            <a:r>
              <a:rPr lang="en-US" b="1" dirty="0" smtClean="0"/>
              <a:t>Machine learning</a:t>
            </a:r>
            <a:r>
              <a:rPr lang="en-US" sz="2000" dirty="0" smtClean="0"/>
              <a:t> - </a:t>
            </a:r>
            <a:r>
              <a:rPr lang="en-US" dirty="0" err="1" smtClean="0"/>
              <a:t>mlpy</a:t>
            </a:r>
            <a:r>
              <a:rPr lang="en-US" dirty="0"/>
              <a:t>, </a:t>
            </a:r>
            <a:r>
              <a:rPr lang="en-US" dirty="0" err="1" smtClean="0"/>
              <a:t>scikit</a:t>
            </a:r>
            <a:r>
              <a:rPr lang="en-US" dirty="0" smtClean="0"/>
              <a:t>-</a:t>
            </a:r>
            <a:r>
              <a:rPr lang="en-US" dirty="0" smtClean="0"/>
              <a:t>learn </a:t>
            </a:r>
            <a:r>
              <a:rPr lang="mr-IN" dirty="0" smtClean="0"/>
              <a:t>–</a:t>
            </a:r>
            <a:r>
              <a:rPr lang="en-US" dirty="0" smtClean="0"/>
              <a:t> k-</a:t>
            </a:r>
            <a:r>
              <a:rPr lang="en-US" dirty="0" err="1" smtClean="0"/>
              <a:t>nn</a:t>
            </a:r>
            <a:r>
              <a:rPr lang="en-US" dirty="0" smtClean="0"/>
              <a:t>/k-means classification and clustering</a:t>
            </a:r>
            <a:endParaRPr lang="en-US" dirty="0" smtClean="0"/>
          </a:p>
          <a:p>
            <a:pPr lvl="2" fontAlgn="t"/>
            <a:r>
              <a:rPr lang="en-US" b="1" dirty="0" smtClean="0"/>
              <a:t>Visualization: </a:t>
            </a:r>
            <a:r>
              <a:rPr lang="en-US" spc="-5" dirty="0" err="1" smtClean="0"/>
              <a:t>matplotlib</a:t>
            </a:r>
            <a:r>
              <a:rPr lang="en-US" spc="-5" dirty="0" smtClean="0"/>
              <a:t>,</a:t>
            </a:r>
            <a:r>
              <a:rPr lang="en-US" spc="-25" dirty="0" smtClean="0"/>
              <a:t> </a:t>
            </a:r>
            <a:r>
              <a:rPr lang="en-US" spc="-5" dirty="0" err="1" smtClean="0"/>
              <a:t>plotly</a:t>
            </a:r>
            <a:r>
              <a:rPr lang="en-US" spc="-5" dirty="0" smtClean="0"/>
              <a:t> </a:t>
            </a:r>
            <a:r>
              <a:rPr lang="mr-IN" spc="-5" dirty="0" smtClean="0"/>
              <a:t>–</a:t>
            </a:r>
            <a:r>
              <a:rPr lang="en-US" spc="-5" dirty="0" smtClean="0"/>
              <a:t> Relationships Bubble Chart</a:t>
            </a:r>
            <a:endParaRPr lang="en-US" dirty="0" smtClean="0"/>
          </a:p>
          <a:p>
            <a:pPr lvl="1"/>
            <a:r>
              <a:rPr lang="en-US" dirty="0" smtClean="0"/>
              <a:t>Materials: Global Cancer Map (GCM</a:t>
            </a:r>
            <a:r>
              <a:rPr lang="en-US" dirty="0" smtClean="0"/>
              <a:t>) data which contains</a:t>
            </a:r>
            <a:r>
              <a:rPr lang="mr-IN" dirty="0" smtClean="0"/>
              <a:t>…</a:t>
            </a:r>
            <a:r>
              <a:rPr lang="en-US" dirty="0" smtClean="0"/>
              <a:t>..</a:t>
            </a:r>
            <a:endParaRPr lang="en-US" dirty="0" smtClean="0"/>
          </a:p>
          <a:p>
            <a:pPr lvl="2"/>
            <a:r>
              <a:rPr lang="en-US" dirty="0" smtClean="0"/>
              <a:t>Source</a:t>
            </a:r>
            <a:r>
              <a:rPr lang="en-US" dirty="0" smtClean="0"/>
              <a:t>: http://</a:t>
            </a:r>
            <a:r>
              <a:rPr lang="en-US" dirty="0" err="1" smtClean="0"/>
              <a:t>globalcancermap.com</a:t>
            </a:r>
            <a:endParaRPr lang="en-US" dirty="0" smtClean="0"/>
          </a:p>
          <a:p>
            <a:pPr lvl="1"/>
            <a:r>
              <a:rPr lang="en-US" dirty="0" smtClean="0"/>
              <a:t>Technology</a:t>
            </a:r>
          </a:p>
          <a:p>
            <a:pPr lvl="2"/>
            <a:r>
              <a:rPr lang="en-US" dirty="0" smtClean="0"/>
              <a:t>Storage: Python/</a:t>
            </a:r>
            <a:r>
              <a:rPr lang="en-US" dirty="0" smtClean="0"/>
              <a:t>HDFS - </a:t>
            </a:r>
            <a:r>
              <a:rPr lang="en-US" spc="-5" dirty="0"/>
              <a:t>pandas</a:t>
            </a:r>
            <a:endParaRPr lang="en-US" dirty="0" smtClean="0"/>
          </a:p>
          <a:p>
            <a:pPr lvl="2"/>
            <a:r>
              <a:rPr lang="en-US" dirty="0" smtClean="0"/>
              <a:t>Processing: Python/Spark/</a:t>
            </a:r>
            <a:r>
              <a:rPr lang="en-US" dirty="0" smtClean="0"/>
              <a:t>MapReduce </a:t>
            </a:r>
            <a:r>
              <a:rPr lang="mr-IN" dirty="0" smtClean="0"/>
              <a:t>–</a:t>
            </a:r>
            <a:r>
              <a:rPr lang="en-US" dirty="0" smtClean="0"/>
              <a:t> </a:t>
            </a:r>
            <a:r>
              <a:rPr lang="en-US" dirty="0" err="1" smtClean="0"/>
              <a:t>nltk</a:t>
            </a:r>
            <a:r>
              <a:rPr lang="en-US" dirty="0" smtClean="0"/>
              <a:t>/</a:t>
            </a:r>
            <a:r>
              <a:rPr lang="en-US" dirty="0" err="1" smtClean="0"/>
              <a:t>gensim</a:t>
            </a:r>
            <a:endParaRPr lang="en-US" dirty="0"/>
          </a:p>
          <a:p>
            <a:pPr lvl="1"/>
            <a:endParaRPr lang="en-US" dirty="0"/>
          </a:p>
        </p:txBody>
      </p:sp>
    </p:spTree>
    <p:extLst>
      <p:ext uri="{BB962C8B-B14F-4D97-AF65-F5344CB8AC3E}">
        <p14:creationId xmlns:p14="http://schemas.microsoft.com/office/powerpoint/2010/main" val="3905391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31291"/>
            <a:ext cx="7679483" cy="1143000"/>
          </a:xfrm>
        </p:spPr>
        <p:txBody>
          <a:bodyPr>
            <a:normAutofit/>
          </a:bodyPr>
          <a:lstStyle/>
          <a:p>
            <a:pPr marL="0" indent="0"/>
            <a:r>
              <a:rPr lang="en-US" dirty="0" smtClean="0"/>
              <a:t>Planning Considerations - Clouds</a:t>
            </a:r>
            <a:endParaRPr lang="en-US" dirty="0"/>
          </a:p>
        </p:txBody>
      </p:sp>
      <p:sp>
        <p:nvSpPr>
          <p:cNvPr id="3" name="Content Placeholder 2"/>
          <p:cNvSpPr>
            <a:spLocks noGrp="1"/>
          </p:cNvSpPr>
          <p:nvPr>
            <p:ph idx="1"/>
          </p:nvPr>
        </p:nvSpPr>
        <p:spPr>
          <a:xfrm>
            <a:off x="179095" y="1098907"/>
            <a:ext cx="8964905" cy="5909683"/>
          </a:xfrm>
        </p:spPr>
        <p:txBody>
          <a:bodyPr>
            <a:normAutofit fontScale="85000" lnSpcReduction="10000"/>
          </a:bodyPr>
          <a:lstStyle/>
          <a:p>
            <a:r>
              <a:rPr lang="en-US" dirty="0" smtClean="0"/>
              <a:t>Clouds </a:t>
            </a:r>
            <a:r>
              <a:rPr lang="en-US" dirty="0"/>
              <a:t>provide remote environments that can host IT  infrastructure for </a:t>
            </a:r>
            <a:r>
              <a:rPr lang="en-US" b="1" dirty="0"/>
              <a:t>large-scale storage and processing</a:t>
            </a:r>
            <a:r>
              <a:rPr lang="en-US" dirty="0"/>
              <a:t>, among other things. </a:t>
            </a:r>
            <a:endParaRPr lang="en-US" dirty="0" smtClean="0"/>
          </a:p>
          <a:p>
            <a:r>
              <a:rPr lang="en-US" dirty="0" smtClean="0"/>
              <a:t>Common </a:t>
            </a:r>
            <a:r>
              <a:rPr lang="en-US" dirty="0"/>
              <a:t>justifications for incorporating a cloud environment in support of a Big Data  solution include:</a:t>
            </a:r>
          </a:p>
          <a:p>
            <a:pPr lvl="1"/>
            <a:r>
              <a:rPr lang="en-US" dirty="0"/>
              <a:t>inadequate in-house </a:t>
            </a:r>
            <a:r>
              <a:rPr lang="en-US" b="1" dirty="0"/>
              <a:t>hardware resources</a:t>
            </a:r>
          </a:p>
          <a:p>
            <a:pPr lvl="1"/>
            <a:r>
              <a:rPr lang="en-US" dirty="0"/>
              <a:t>upfront capital </a:t>
            </a:r>
            <a:r>
              <a:rPr lang="en-US" b="1" dirty="0"/>
              <a:t>investment for system </a:t>
            </a:r>
            <a:r>
              <a:rPr lang="en-US" dirty="0"/>
              <a:t>procurement is not available</a:t>
            </a:r>
          </a:p>
          <a:p>
            <a:pPr lvl="1"/>
            <a:r>
              <a:rPr lang="en-US" dirty="0"/>
              <a:t>the </a:t>
            </a:r>
            <a:r>
              <a:rPr lang="en-US" b="1" dirty="0"/>
              <a:t>project is to be isolated </a:t>
            </a:r>
            <a:r>
              <a:rPr lang="en-US" dirty="0"/>
              <a:t>from the rest of the business so that existing business </a:t>
            </a:r>
            <a:r>
              <a:rPr lang="en-US" dirty="0" smtClean="0"/>
              <a:t>processes </a:t>
            </a:r>
            <a:r>
              <a:rPr lang="en-US" dirty="0"/>
              <a:t>are not </a:t>
            </a:r>
            <a:r>
              <a:rPr lang="en-US" dirty="0" smtClean="0"/>
              <a:t>impacted (e.g. </a:t>
            </a:r>
            <a:r>
              <a:rPr lang="en-US" dirty="0" smtClean="0"/>
              <a:t>private cloud)</a:t>
            </a:r>
            <a:endParaRPr lang="en-US" dirty="0"/>
          </a:p>
          <a:p>
            <a:pPr lvl="1"/>
            <a:r>
              <a:rPr lang="en-US" dirty="0"/>
              <a:t>the Big Data initiative is a </a:t>
            </a:r>
            <a:r>
              <a:rPr lang="en-US" b="1" dirty="0"/>
              <a:t>proof of concept</a:t>
            </a:r>
          </a:p>
          <a:p>
            <a:pPr lvl="1"/>
            <a:r>
              <a:rPr lang="en-US" b="1" dirty="0"/>
              <a:t>datasets </a:t>
            </a:r>
            <a:r>
              <a:rPr lang="en-US" dirty="0"/>
              <a:t>that need to be processed are </a:t>
            </a:r>
            <a:r>
              <a:rPr lang="en-US" b="1" dirty="0"/>
              <a:t>already cloud resident</a:t>
            </a:r>
          </a:p>
          <a:p>
            <a:pPr lvl="1"/>
            <a:r>
              <a:rPr lang="en-US" dirty="0"/>
              <a:t>the </a:t>
            </a:r>
            <a:r>
              <a:rPr lang="en-US" b="1" dirty="0"/>
              <a:t>limits of available computing </a:t>
            </a:r>
            <a:r>
              <a:rPr lang="en-US" dirty="0"/>
              <a:t>and </a:t>
            </a:r>
            <a:r>
              <a:rPr lang="en-US" b="1" dirty="0"/>
              <a:t>storage</a:t>
            </a:r>
            <a:r>
              <a:rPr lang="en-US" dirty="0"/>
              <a:t> resources used by an in-house Big  Data solution are being reached</a:t>
            </a:r>
          </a:p>
          <a:p>
            <a:endParaRPr lang="en-US" dirty="0"/>
          </a:p>
        </p:txBody>
      </p:sp>
    </p:spTree>
    <p:extLst>
      <p:ext uri="{BB962C8B-B14F-4D97-AF65-F5344CB8AC3E}">
        <p14:creationId xmlns:p14="http://schemas.microsoft.com/office/powerpoint/2010/main" val="3212623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dirty="0"/>
              <a:t>Big Data Analytics Lifecycle</a:t>
            </a:r>
          </a:p>
        </p:txBody>
      </p:sp>
      <p:sp>
        <p:nvSpPr>
          <p:cNvPr id="3" name="Content Placeholder 2"/>
          <p:cNvSpPr>
            <a:spLocks noGrp="1"/>
          </p:cNvSpPr>
          <p:nvPr>
            <p:ph idx="1"/>
          </p:nvPr>
        </p:nvSpPr>
        <p:spPr>
          <a:xfrm>
            <a:off x="242372" y="1379918"/>
            <a:ext cx="6463581" cy="5288097"/>
          </a:xfrm>
        </p:spPr>
        <p:txBody>
          <a:bodyPr>
            <a:normAutofit fontScale="70000" lnSpcReduction="20000"/>
          </a:bodyPr>
          <a:lstStyle/>
          <a:p>
            <a:pPr marL="0" indent="0">
              <a:buNone/>
            </a:pPr>
            <a:r>
              <a:rPr lang="en-US" dirty="0" smtClean="0"/>
              <a:t>Big </a:t>
            </a:r>
            <a:r>
              <a:rPr lang="en-US" dirty="0"/>
              <a:t>Data analysis differs from traditional data analysis primarily due to the volume, </a:t>
            </a:r>
            <a:r>
              <a:rPr lang="en-US" dirty="0" smtClean="0"/>
              <a:t>velocity </a:t>
            </a:r>
            <a:r>
              <a:rPr lang="en-US" dirty="0"/>
              <a:t>and variety characteristics of the data being processes. </a:t>
            </a:r>
            <a:endParaRPr lang="en-US" dirty="0" smtClean="0"/>
          </a:p>
          <a:p>
            <a:pPr marL="0" indent="0">
              <a:buNone/>
            </a:pPr>
            <a:r>
              <a:rPr lang="en-US" dirty="0" smtClean="0"/>
              <a:t>To </a:t>
            </a:r>
            <a:r>
              <a:rPr lang="en-US" dirty="0"/>
              <a:t>address the distinct </a:t>
            </a:r>
            <a:r>
              <a:rPr lang="en-US" dirty="0" smtClean="0"/>
              <a:t>requirements </a:t>
            </a:r>
            <a:r>
              <a:rPr lang="en-US" dirty="0"/>
              <a:t>for performing analysis on Big Data, a step-by-step methodology is needed  to organize the activities and tasks involved with acquiring, processing, analyzing and  repurposing </a:t>
            </a:r>
            <a:r>
              <a:rPr lang="en-US" dirty="0" smtClean="0"/>
              <a:t>data</a:t>
            </a:r>
            <a:r>
              <a:rPr lang="en-US" dirty="0"/>
              <a:t>:</a:t>
            </a:r>
            <a:endParaRPr lang="en-US" dirty="0" smtClean="0"/>
          </a:p>
          <a:p>
            <a:pPr marL="914400" lvl="1" indent="-514350">
              <a:buFont typeface="+mj-lt"/>
              <a:buAutoNum type="arabicPeriod"/>
            </a:pPr>
            <a:r>
              <a:rPr lang="en-US" dirty="0" smtClean="0"/>
              <a:t>Business Case Evaluation</a:t>
            </a:r>
          </a:p>
          <a:p>
            <a:pPr marL="914400" lvl="1" indent="-514350">
              <a:buFont typeface="+mj-lt"/>
              <a:buAutoNum type="arabicPeriod"/>
            </a:pPr>
            <a:r>
              <a:rPr lang="en-US" dirty="0" smtClean="0"/>
              <a:t>Data Identification</a:t>
            </a:r>
          </a:p>
          <a:p>
            <a:pPr marL="914400" lvl="1" indent="-514350">
              <a:buFont typeface="+mj-lt"/>
              <a:buAutoNum type="arabicPeriod"/>
            </a:pPr>
            <a:r>
              <a:rPr lang="en-US" dirty="0" smtClean="0"/>
              <a:t>Data Acquisition &amp; Filtering</a:t>
            </a:r>
          </a:p>
          <a:p>
            <a:pPr marL="914400" lvl="1" indent="-514350">
              <a:buFont typeface="+mj-lt"/>
              <a:buAutoNum type="arabicPeriod"/>
            </a:pPr>
            <a:r>
              <a:rPr lang="en-US" dirty="0" smtClean="0"/>
              <a:t>Data Extraction</a:t>
            </a:r>
          </a:p>
          <a:p>
            <a:pPr marL="914400" lvl="1" indent="-514350">
              <a:buFont typeface="+mj-lt"/>
              <a:buAutoNum type="arabicPeriod"/>
            </a:pPr>
            <a:r>
              <a:rPr lang="en-US" dirty="0" smtClean="0"/>
              <a:t>Data Validation &amp; Cleansing</a:t>
            </a:r>
          </a:p>
          <a:p>
            <a:pPr marL="914400" lvl="1" indent="-514350">
              <a:buFont typeface="+mj-lt"/>
              <a:buAutoNum type="arabicPeriod"/>
            </a:pPr>
            <a:r>
              <a:rPr lang="en-US" dirty="0" smtClean="0"/>
              <a:t>Data Aggregation &amp; Representation</a:t>
            </a:r>
          </a:p>
          <a:p>
            <a:pPr marL="914400" lvl="1" indent="-514350">
              <a:buFont typeface="+mj-lt"/>
              <a:buAutoNum type="arabicPeriod"/>
            </a:pPr>
            <a:r>
              <a:rPr lang="en-US" dirty="0" smtClean="0"/>
              <a:t>Data Analysis</a:t>
            </a:r>
          </a:p>
          <a:p>
            <a:pPr marL="914400" lvl="1" indent="-514350">
              <a:buFont typeface="+mj-lt"/>
              <a:buAutoNum type="arabicPeriod"/>
            </a:pPr>
            <a:r>
              <a:rPr lang="en-US" dirty="0" smtClean="0"/>
              <a:t>Data Visualization</a:t>
            </a:r>
          </a:p>
          <a:p>
            <a:pPr marL="914400" lvl="1" indent="-514350">
              <a:buFont typeface="+mj-lt"/>
              <a:buAutoNum type="arabicPeriod"/>
            </a:pPr>
            <a:r>
              <a:rPr lang="en-US" dirty="0" smtClean="0"/>
              <a:t>Utilization of Analysis Results</a:t>
            </a:r>
          </a:p>
          <a:p>
            <a:endParaRPr lang="en-US" dirty="0"/>
          </a:p>
        </p:txBody>
      </p:sp>
      <p:sp>
        <p:nvSpPr>
          <p:cNvPr id="4" name="object 2"/>
          <p:cNvSpPr/>
          <p:nvPr/>
        </p:nvSpPr>
        <p:spPr>
          <a:xfrm>
            <a:off x="6487439" y="1200838"/>
            <a:ext cx="2656561" cy="528809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43762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Case Evaluation</a:t>
            </a:r>
            <a:endParaRPr lang="en-US" dirty="0"/>
          </a:p>
        </p:txBody>
      </p:sp>
      <p:sp>
        <p:nvSpPr>
          <p:cNvPr id="3" name="Content Placeholder 2"/>
          <p:cNvSpPr>
            <a:spLocks noGrp="1"/>
          </p:cNvSpPr>
          <p:nvPr>
            <p:ph idx="1"/>
          </p:nvPr>
        </p:nvSpPr>
        <p:spPr>
          <a:xfrm>
            <a:off x="183609" y="1369371"/>
            <a:ext cx="5842337" cy="5622499"/>
          </a:xfrm>
        </p:spPr>
        <p:txBody>
          <a:bodyPr>
            <a:normAutofit fontScale="70000" lnSpcReduction="20000"/>
          </a:bodyPr>
          <a:lstStyle/>
          <a:p>
            <a:r>
              <a:rPr lang="en-US" spc="-10" dirty="0">
                <a:cs typeface="Times New Roman"/>
              </a:rPr>
              <a:t>Each Big Data analytics lifecycle must begin with </a:t>
            </a:r>
            <a:r>
              <a:rPr lang="en-US" spc="-5" dirty="0">
                <a:cs typeface="Times New Roman"/>
              </a:rPr>
              <a:t>a </a:t>
            </a:r>
            <a:r>
              <a:rPr lang="en-US" spc="-10" dirty="0">
                <a:cs typeface="Times New Roman"/>
              </a:rPr>
              <a:t>well-defined business case that </a:t>
            </a:r>
            <a:r>
              <a:rPr lang="en-US" spc="-10" dirty="0" smtClean="0">
                <a:cs typeface="Times New Roman"/>
              </a:rPr>
              <a:t>presents </a:t>
            </a:r>
            <a:r>
              <a:rPr lang="en-US" spc="-5" dirty="0">
                <a:cs typeface="Times New Roman"/>
              </a:rPr>
              <a:t>a </a:t>
            </a:r>
            <a:r>
              <a:rPr lang="en-US" spc="-10" dirty="0">
                <a:cs typeface="Times New Roman"/>
              </a:rPr>
              <a:t>clear understanding </a:t>
            </a:r>
            <a:r>
              <a:rPr lang="en-US" spc="-5" dirty="0">
                <a:cs typeface="Times New Roman"/>
              </a:rPr>
              <a:t>of </a:t>
            </a:r>
            <a:r>
              <a:rPr lang="en-US" spc="-10" dirty="0" smtClean="0">
                <a:cs typeface="Times New Roman"/>
              </a:rPr>
              <a:t>the material processes </a:t>
            </a:r>
            <a:r>
              <a:rPr lang="en-US" spc="-10" dirty="0">
                <a:cs typeface="Times New Roman"/>
              </a:rPr>
              <a:t>and </a:t>
            </a:r>
            <a:r>
              <a:rPr lang="en-US" spc="-10" dirty="0" smtClean="0">
                <a:cs typeface="Times New Roman"/>
              </a:rPr>
              <a:t>questions </a:t>
            </a:r>
            <a:r>
              <a:rPr lang="en-US" spc="-5" dirty="0" smtClean="0">
                <a:cs typeface="Times New Roman"/>
              </a:rPr>
              <a:t>needed to conduct </a:t>
            </a:r>
            <a:r>
              <a:rPr lang="en-US" spc="-10" dirty="0" smtClean="0">
                <a:cs typeface="Times New Roman"/>
              </a:rPr>
              <a:t>the analysis and how it is aligned </a:t>
            </a:r>
            <a:r>
              <a:rPr lang="en-US" spc="-10" dirty="0" smtClean="0">
                <a:cs typeface="Times New Roman"/>
              </a:rPr>
              <a:t>with the goals of the organization</a:t>
            </a:r>
            <a:r>
              <a:rPr lang="en-US" spc="-10" dirty="0" smtClean="0">
                <a:cs typeface="Times New Roman"/>
              </a:rPr>
              <a:t>. </a:t>
            </a:r>
            <a:endParaRPr lang="en-US" spc="-10" dirty="0" smtClean="0">
              <a:cs typeface="Times New Roman"/>
            </a:endParaRPr>
          </a:p>
          <a:p>
            <a:r>
              <a:rPr lang="en-US" spc="-10" dirty="0" smtClean="0">
                <a:cs typeface="Times New Roman"/>
              </a:rPr>
              <a:t>The </a:t>
            </a:r>
            <a:r>
              <a:rPr lang="en-US" spc="-10" dirty="0">
                <a:cs typeface="Times New Roman"/>
              </a:rPr>
              <a:t>Business Case Evaluation stage </a:t>
            </a:r>
            <a:r>
              <a:rPr lang="en-US" spc="-10" dirty="0" smtClean="0">
                <a:cs typeface="Times New Roman"/>
              </a:rPr>
              <a:t>requires </a:t>
            </a:r>
            <a:r>
              <a:rPr lang="en-US" spc="-10" dirty="0">
                <a:cs typeface="Times New Roman"/>
              </a:rPr>
              <a:t>that </a:t>
            </a:r>
            <a:r>
              <a:rPr lang="en-US" spc="-5" dirty="0">
                <a:cs typeface="Times New Roman"/>
              </a:rPr>
              <a:t>a </a:t>
            </a:r>
            <a:r>
              <a:rPr lang="en-US" spc="-10" dirty="0">
                <a:cs typeface="Times New Roman"/>
              </a:rPr>
              <a:t>business </a:t>
            </a:r>
            <a:r>
              <a:rPr lang="en-US" spc="-10" dirty="0" smtClean="0">
                <a:cs typeface="Times New Roman"/>
              </a:rPr>
              <a:t>case </a:t>
            </a:r>
            <a:r>
              <a:rPr lang="en-US" spc="-5" dirty="0">
                <a:cs typeface="Times New Roman"/>
              </a:rPr>
              <a:t>be </a:t>
            </a:r>
            <a:r>
              <a:rPr lang="en-US" spc="-10" dirty="0">
                <a:cs typeface="Times New Roman"/>
              </a:rPr>
              <a:t>created, assessed and approved prior to proceeding with the actual hands-on </a:t>
            </a:r>
            <a:r>
              <a:rPr lang="en-US" spc="-10" dirty="0" smtClean="0">
                <a:cs typeface="Times New Roman"/>
              </a:rPr>
              <a:t>analysis</a:t>
            </a:r>
            <a:r>
              <a:rPr lang="en-US" spc="-60" dirty="0" smtClean="0">
                <a:cs typeface="Times New Roman"/>
              </a:rPr>
              <a:t> </a:t>
            </a:r>
            <a:r>
              <a:rPr lang="en-US" spc="-10" dirty="0" smtClean="0">
                <a:cs typeface="Times New Roman"/>
              </a:rPr>
              <a:t>tasks (e.g. AVG).</a:t>
            </a:r>
          </a:p>
          <a:p>
            <a:r>
              <a:rPr lang="en-US" spc="-10" dirty="0">
                <a:cs typeface="Times New Roman"/>
              </a:rPr>
              <a:t>An evaluation </a:t>
            </a:r>
            <a:r>
              <a:rPr lang="en-US" spc="-5" dirty="0">
                <a:cs typeface="Times New Roman"/>
              </a:rPr>
              <a:t>of a </a:t>
            </a:r>
            <a:r>
              <a:rPr lang="en-US" spc="-10" dirty="0">
                <a:cs typeface="Times New Roman"/>
              </a:rPr>
              <a:t>Big Data analytics business case helps decision-makers understand the  business resources that will need to </a:t>
            </a:r>
            <a:r>
              <a:rPr lang="en-US" spc="-5" dirty="0">
                <a:cs typeface="Times New Roman"/>
              </a:rPr>
              <a:t>be </a:t>
            </a:r>
            <a:r>
              <a:rPr lang="en-US" spc="-10" dirty="0">
                <a:cs typeface="Times New Roman"/>
              </a:rPr>
              <a:t>utilized and which business challenges the analysis  will </a:t>
            </a:r>
            <a:r>
              <a:rPr lang="en-US" spc="-10" dirty="0" smtClean="0">
                <a:cs typeface="Times New Roman"/>
              </a:rPr>
              <a:t>tackle (e.g. Solutions Process). </a:t>
            </a:r>
            <a:endParaRPr lang="en-US" dirty="0"/>
          </a:p>
        </p:txBody>
      </p:sp>
      <p:sp>
        <p:nvSpPr>
          <p:cNvPr id="4" name="object 2"/>
          <p:cNvSpPr/>
          <p:nvPr/>
        </p:nvSpPr>
        <p:spPr>
          <a:xfrm>
            <a:off x="6025944" y="1086264"/>
            <a:ext cx="2660856" cy="534334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18086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Identification</a:t>
            </a:r>
            <a:endParaRPr lang="en-US" dirty="0"/>
          </a:p>
        </p:txBody>
      </p:sp>
      <p:sp>
        <p:nvSpPr>
          <p:cNvPr id="3" name="Content Placeholder 2"/>
          <p:cNvSpPr>
            <a:spLocks noGrp="1"/>
          </p:cNvSpPr>
          <p:nvPr>
            <p:ph idx="1"/>
          </p:nvPr>
        </p:nvSpPr>
        <p:spPr>
          <a:xfrm>
            <a:off x="122405" y="1600204"/>
            <a:ext cx="5739153" cy="4862689"/>
          </a:xfrm>
        </p:spPr>
        <p:txBody>
          <a:bodyPr>
            <a:normAutofit fontScale="77500" lnSpcReduction="20000"/>
          </a:bodyPr>
          <a:lstStyle/>
          <a:p>
            <a:r>
              <a:rPr lang="en-US" dirty="0"/>
              <a:t>The Data Identification stage </a:t>
            </a:r>
            <a:r>
              <a:rPr lang="en-US" dirty="0" smtClean="0"/>
              <a:t>is </a:t>
            </a:r>
            <a:r>
              <a:rPr lang="en-US" dirty="0"/>
              <a:t>dedicated to </a:t>
            </a:r>
            <a:r>
              <a:rPr lang="en-US" b="1" dirty="0"/>
              <a:t>identifying the datasets </a:t>
            </a:r>
            <a:r>
              <a:rPr lang="en-US" dirty="0" smtClean="0"/>
              <a:t>required </a:t>
            </a:r>
            <a:r>
              <a:rPr lang="en-US" dirty="0"/>
              <a:t>for the analysis project and their sources</a:t>
            </a:r>
            <a:r>
              <a:rPr lang="en-US" dirty="0" smtClean="0"/>
              <a:t>.</a:t>
            </a:r>
          </a:p>
          <a:p>
            <a:r>
              <a:rPr lang="en-US" dirty="0"/>
              <a:t>Identifying a </a:t>
            </a:r>
            <a:r>
              <a:rPr lang="en-US" b="1" dirty="0"/>
              <a:t>wider variety </a:t>
            </a:r>
            <a:r>
              <a:rPr lang="en-US" dirty="0"/>
              <a:t>of data sources may increase the probability of </a:t>
            </a:r>
            <a:r>
              <a:rPr lang="en-US" b="1" dirty="0"/>
              <a:t>finding </a:t>
            </a:r>
            <a:r>
              <a:rPr lang="en-US" b="1" dirty="0" smtClean="0"/>
              <a:t>hidden </a:t>
            </a:r>
            <a:r>
              <a:rPr lang="en-US" b="1" dirty="0"/>
              <a:t>patterns and correlations. </a:t>
            </a:r>
            <a:endParaRPr lang="en-US" b="1" dirty="0" smtClean="0"/>
          </a:p>
          <a:p>
            <a:r>
              <a:rPr lang="en-US" dirty="0" smtClean="0"/>
              <a:t>Depending </a:t>
            </a:r>
            <a:r>
              <a:rPr lang="en-US" dirty="0"/>
              <a:t>on the business scope of the analysis project and nature of the business  problems being addressed, the required datasets and their sources can be </a:t>
            </a:r>
            <a:r>
              <a:rPr lang="en-US" b="1" dirty="0"/>
              <a:t>internal and/</a:t>
            </a:r>
            <a:r>
              <a:rPr lang="en-US" b="1" dirty="0" smtClean="0"/>
              <a:t>or </a:t>
            </a:r>
            <a:r>
              <a:rPr lang="en-US" b="1" dirty="0"/>
              <a:t>external </a:t>
            </a:r>
            <a:r>
              <a:rPr lang="en-US" dirty="0"/>
              <a:t>to the enterprise.</a:t>
            </a:r>
          </a:p>
          <a:p>
            <a:endParaRPr lang="en-US" dirty="0"/>
          </a:p>
          <a:p>
            <a:endParaRPr lang="en-US" dirty="0"/>
          </a:p>
        </p:txBody>
      </p:sp>
      <p:sp>
        <p:nvSpPr>
          <p:cNvPr id="4" name="object 2"/>
          <p:cNvSpPr/>
          <p:nvPr/>
        </p:nvSpPr>
        <p:spPr>
          <a:xfrm>
            <a:off x="5861560" y="1193364"/>
            <a:ext cx="3012769" cy="526952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16264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Acquisition &amp; Filtering</a:t>
            </a:r>
            <a:endParaRPr lang="en-US" dirty="0"/>
          </a:p>
        </p:txBody>
      </p:sp>
      <p:sp>
        <p:nvSpPr>
          <p:cNvPr id="3" name="Content Placeholder 2"/>
          <p:cNvSpPr>
            <a:spLocks noGrp="1"/>
          </p:cNvSpPr>
          <p:nvPr>
            <p:ph idx="1"/>
          </p:nvPr>
        </p:nvSpPr>
        <p:spPr>
          <a:xfrm>
            <a:off x="107106" y="1530651"/>
            <a:ext cx="5876860" cy="5213393"/>
          </a:xfrm>
        </p:spPr>
        <p:txBody>
          <a:bodyPr>
            <a:normAutofit fontScale="85000" lnSpcReduction="20000"/>
          </a:bodyPr>
          <a:lstStyle/>
          <a:p>
            <a:r>
              <a:rPr lang="en-US" spc="-10" dirty="0">
                <a:cs typeface="Times New Roman"/>
              </a:rPr>
              <a:t>During the Data Acquisition and Filtering </a:t>
            </a:r>
            <a:r>
              <a:rPr lang="en-US" spc="-10" dirty="0" smtClean="0">
                <a:cs typeface="Times New Roman"/>
              </a:rPr>
              <a:t>stage is the </a:t>
            </a:r>
            <a:r>
              <a:rPr lang="en-US" b="1" spc="-10" dirty="0" smtClean="0">
                <a:cs typeface="Times New Roman"/>
              </a:rPr>
              <a:t>gathering of data </a:t>
            </a:r>
            <a:r>
              <a:rPr lang="en-US" spc="-10" dirty="0" smtClean="0">
                <a:cs typeface="Times New Roman"/>
              </a:rPr>
              <a:t>from all </a:t>
            </a:r>
            <a:r>
              <a:rPr lang="en-US" spc="-10" dirty="0">
                <a:cs typeface="Times New Roman"/>
              </a:rPr>
              <a:t>sources </a:t>
            </a:r>
            <a:r>
              <a:rPr lang="en-US" spc="-10" dirty="0" smtClean="0">
                <a:cs typeface="Times New Roman"/>
              </a:rPr>
              <a:t>identified </a:t>
            </a:r>
            <a:r>
              <a:rPr lang="en-US" spc="-10" dirty="0">
                <a:cs typeface="Times New Roman"/>
              </a:rPr>
              <a:t>during the previous </a:t>
            </a:r>
            <a:r>
              <a:rPr lang="en-US" spc="-10" dirty="0" smtClean="0">
                <a:cs typeface="Times New Roman"/>
              </a:rPr>
              <a:t>stage (Data Identification). </a:t>
            </a:r>
          </a:p>
          <a:p>
            <a:r>
              <a:rPr lang="en-US" spc="-10" dirty="0" smtClean="0">
                <a:cs typeface="Times New Roman"/>
              </a:rPr>
              <a:t>The </a:t>
            </a:r>
            <a:r>
              <a:rPr lang="en-US" spc="-10" dirty="0">
                <a:cs typeface="Times New Roman"/>
              </a:rPr>
              <a:t>acquired </a:t>
            </a:r>
            <a:r>
              <a:rPr lang="en-US" spc="-10" dirty="0" smtClean="0">
                <a:cs typeface="Times New Roman"/>
              </a:rPr>
              <a:t>data </a:t>
            </a:r>
            <a:r>
              <a:rPr lang="en-US" spc="-10" dirty="0">
                <a:cs typeface="Times New Roman"/>
              </a:rPr>
              <a:t>is then subjected to automated </a:t>
            </a:r>
            <a:r>
              <a:rPr lang="en-US" b="1" spc="-10" dirty="0">
                <a:cs typeface="Times New Roman"/>
              </a:rPr>
              <a:t>filtering</a:t>
            </a:r>
            <a:r>
              <a:rPr lang="en-US" spc="-10" dirty="0">
                <a:cs typeface="Times New Roman"/>
              </a:rPr>
              <a:t> for the </a:t>
            </a:r>
            <a:r>
              <a:rPr lang="en-US" b="1" spc="-10" dirty="0">
                <a:cs typeface="Times New Roman"/>
              </a:rPr>
              <a:t>removal</a:t>
            </a:r>
            <a:r>
              <a:rPr lang="en-US" spc="-10" dirty="0">
                <a:cs typeface="Times New Roman"/>
              </a:rPr>
              <a:t> of </a:t>
            </a:r>
            <a:r>
              <a:rPr lang="en-US" b="1" spc="-10" dirty="0">
                <a:cs typeface="Times New Roman"/>
              </a:rPr>
              <a:t>corrupt data </a:t>
            </a:r>
            <a:r>
              <a:rPr lang="en-US" spc="-10" dirty="0">
                <a:cs typeface="Times New Roman"/>
              </a:rPr>
              <a:t>or data that  has been deemed to have </a:t>
            </a:r>
            <a:r>
              <a:rPr lang="en-US" b="1" spc="-10" dirty="0">
                <a:cs typeface="Times New Roman"/>
              </a:rPr>
              <a:t>no value </a:t>
            </a:r>
            <a:r>
              <a:rPr lang="en-US" spc="-10" dirty="0">
                <a:cs typeface="Times New Roman"/>
              </a:rPr>
              <a:t>to the analysis </a:t>
            </a:r>
            <a:r>
              <a:rPr lang="en-US" spc="-10" dirty="0" smtClean="0">
                <a:cs typeface="Times New Roman"/>
              </a:rPr>
              <a:t>objectives (e.g. </a:t>
            </a:r>
            <a:r>
              <a:rPr lang="en-US" spc="-10" dirty="0" err="1" smtClean="0">
                <a:cs typeface="Times New Roman"/>
              </a:rPr>
              <a:t>NiFi</a:t>
            </a:r>
            <a:r>
              <a:rPr lang="en-US" spc="-10" dirty="0" smtClean="0">
                <a:cs typeface="Times New Roman"/>
              </a:rPr>
              <a:t>).</a:t>
            </a:r>
          </a:p>
          <a:p>
            <a:r>
              <a:rPr lang="en-US" spc="-10" dirty="0">
                <a:cs typeface="Times New Roman"/>
              </a:rPr>
              <a:t>Depending on the type </a:t>
            </a:r>
            <a:r>
              <a:rPr lang="en-US" spc="-5" dirty="0">
                <a:cs typeface="Times New Roman"/>
              </a:rPr>
              <a:t>of </a:t>
            </a:r>
            <a:r>
              <a:rPr lang="en-US" spc="-10" dirty="0">
                <a:cs typeface="Times New Roman"/>
              </a:rPr>
              <a:t>data source, data may come as </a:t>
            </a:r>
            <a:r>
              <a:rPr lang="en-US" spc="-5" dirty="0">
                <a:cs typeface="Times New Roman"/>
              </a:rPr>
              <a:t>a </a:t>
            </a:r>
            <a:r>
              <a:rPr lang="en-US" spc="-10" dirty="0">
                <a:cs typeface="Times New Roman"/>
              </a:rPr>
              <a:t>collection </a:t>
            </a:r>
            <a:r>
              <a:rPr lang="en-US" spc="-5" dirty="0">
                <a:cs typeface="Times New Roman"/>
              </a:rPr>
              <a:t>of </a:t>
            </a:r>
            <a:r>
              <a:rPr lang="en-US" spc="-10" dirty="0">
                <a:cs typeface="Times New Roman"/>
              </a:rPr>
              <a:t>files, such as data  purchased from </a:t>
            </a:r>
            <a:r>
              <a:rPr lang="en-US" spc="-5" dirty="0">
                <a:cs typeface="Times New Roman"/>
              </a:rPr>
              <a:t>a </a:t>
            </a:r>
            <a:r>
              <a:rPr lang="en-US" spc="-10" dirty="0">
                <a:cs typeface="Times New Roman"/>
              </a:rPr>
              <a:t>third-party data </a:t>
            </a:r>
            <a:r>
              <a:rPr lang="en-US" spc="-15" dirty="0">
                <a:cs typeface="Times New Roman"/>
              </a:rPr>
              <a:t>provider, </a:t>
            </a:r>
            <a:r>
              <a:rPr lang="en-US" spc="-5" dirty="0">
                <a:cs typeface="Times New Roman"/>
              </a:rPr>
              <a:t>or </a:t>
            </a:r>
            <a:r>
              <a:rPr lang="en-US" spc="-10" dirty="0">
                <a:cs typeface="Times New Roman"/>
              </a:rPr>
              <a:t>may require API integration, such as with  </a:t>
            </a:r>
            <a:r>
              <a:rPr lang="en-US" spc="-35" dirty="0">
                <a:cs typeface="Times New Roman"/>
              </a:rPr>
              <a:t>Twitter. </a:t>
            </a:r>
            <a:endParaRPr lang="en-US" spc="-10" dirty="0">
              <a:cs typeface="Times New Roman"/>
            </a:endParaRPr>
          </a:p>
          <a:p>
            <a:endParaRPr lang="en-US" dirty="0"/>
          </a:p>
        </p:txBody>
      </p:sp>
      <p:sp>
        <p:nvSpPr>
          <p:cNvPr id="6" name="object 2"/>
          <p:cNvSpPr/>
          <p:nvPr/>
        </p:nvSpPr>
        <p:spPr>
          <a:xfrm>
            <a:off x="5983964" y="1162757"/>
            <a:ext cx="2982168" cy="53299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4750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Acquisition &amp; Filtering</a:t>
            </a:r>
          </a:p>
        </p:txBody>
      </p:sp>
      <p:sp>
        <p:nvSpPr>
          <p:cNvPr id="4" name="object 3"/>
          <p:cNvSpPr/>
          <p:nvPr/>
        </p:nvSpPr>
        <p:spPr>
          <a:xfrm>
            <a:off x="1123412" y="1417638"/>
            <a:ext cx="7304035" cy="4341856"/>
          </a:xfrm>
          <a:prstGeom prst="rect">
            <a:avLst/>
          </a:prstGeom>
          <a:blipFill>
            <a:blip r:embed="rId3" cstate="print"/>
            <a:stretch>
              <a:fillRect/>
            </a:stretch>
          </a:blipFill>
        </p:spPr>
        <p:txBody>
          <a:bodyPr wrap="square" lIns="0" tIns="0" rIns="0" bIns="0" rtlCol="0"/>
          <a:lstStyle/>
          <a:p>
            <a:endParaRPr/>
          </a:p>
        </p:txBody>
      </p:sp>
      <p:sp>
        <p:nvSpPr>
          <p:cNvPr id="3" name="Rectangle 2"/>
          <p:cNvSpPr/>
          <p:nvPr/>
        </p:nvSpPr>
        <p:spPr>
          <a:xfrm>
            <a:off x="732660" y="5944160"/>
            <a:ext cx="7841319" cy="369332"/>
          </a:xfrm>
          <a:prstGeom prst="rect">
            <a:avLst/>
          </a:prstGeom>
        </p:spPr>
        <p:txBody>
          <a:bodyPr wrap="square">
            <a:spAutoFit/>
          </a:bodyPr>
          <a:lstStyle/>
          <a:p>
            <a:pPr marL="644525">
              <a:lnSpc>
                <a:spcPct val="100000"/>
              </a:lnSpc>
              <a:spcBef>
                <a:spcPts val="90"/>
              </a:spcBef>
            </a:pPr>
            <a:r>
              <a:rPr lang="en-US" b="1" spc="-15" dirty="0">
                <a:latin typeface="Times New Roman"/>
                <a:cs typeface="Times New Roman"/>
              </a:rPr>
              <a:t>Figure </a:t>
            </a:r>
            <a:r>
              <a:rPr lang="en-US" b="1" spc="-5" dirty="0">
                <a:latin typeface="Times New Roman"/>
                <a:cs typeface="Times New Roman"/>
              </a:rPr>
              <a:t>3.10 </a:t>
            </a:r>
            <a:r>
              <a:rPr lang="en-US" spc="-10" dirty="0">
                <a:latin typeface="Times New Roman"/>
                <a:cs typeface="Times New Roman"/>
              </a:rPr>
              <a:t>Metadata is added to data from internal and external</a:t>
            </a:r>
            <a:r>
              <a:rPr lang="en-US" spc="215" dirty="0">
                <a:latin typeface="Times New Roman"/>
                <a:cs typeface="Times New Roman"/>
              </a:rPr>
              <a:t> </a:t>
            </a:r>
            <a:r>
              <a:rPr lang="en-US" spc="-10" dirty="0">
                <a:latin typeface="Times New Roman"/>
                <a:cs typeface="Times New Roman"/>
              </a:rPr>
              <a:t>sources.</a:t>
            </a:r>
            <a:endParaRPr lang="en-US" dirty="0">
              <a:latin typeface="Times New Roman"/>
              <a:cs typeface="Times New Roman"/>
            </a:endParaRPr>
          </a:p>
        </p:txBody>
      </p:sp>
    </p:spTree>
    <p:extLst>
      <p:ext uri="{BB962C8B-B14F-4D97-AF65-F5344CB8AC3E}">
        <p14:creationId xmlns:p14="http://schemas.microsoft.com/office/powerpoint/2010/main" val="108864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Acquisition and Filtering -</a:t>
            </a:r>
            <a:r>
              <a:rPr lang="en-US" dirty="0" err="1" smtClean="0"/>
              <a:t>NiFi</a:t>
            </a:r>
            <a:endParaRPr lang="en-US" dirty="0"/>
          </a:p>
        </p:txBody>
      </p:sp>
      <p:pic>
        <p:nvPicPr>
          <p:cNvPr id="4" name="Content Placeholder 3" descr="flow.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305" r="5297"/>
          <a:stretch/>
        </p:blipFill>
        <p:spPr>
          <a:xfrm>
            <a:off x="91586" y="1253569"/>
            <a:ext cx="8954728" cy="5084239"/>
          </a:xfrm>
        </p:spPr>
      </p:pic>
      <p:sp>
        <p:nvSpPr>
          <p:cNvPr id="5" name="TextBox 4"/>
          <p:cNvSpPr txBox="1"/>
          <p:nvPr/>
        </p:nvSpPr>
        <p:spPr>
          <a:xfrm>
            <a:off x="3191141" y="6192030"/>
            <a:ext cx="2995764" cy="369332"/>
          </a:xfrm>
          <a:prstGeom prst="rect">
            <a:avLst/>
          </a:prstGeom>
          <a:noFill/>
        </p:spPr>
        <p:txBody>
          <a:bodyPr wrap="square" rtlCol="0">
            <a:spAutoFit/>
          </a:bodyPr>
          <a:lstStyle/>
          <a:p>
            <a:r>
              <a:rPr lang="en-US" dirty="0" smtClean="0"/>
              <a:t>http://</a:t>
            </a:r>
            <a:r>
              <a:rPr lang="en-US" dirty="0" err="1" smtClean="0"/>
              <a:t>nifi.apache.org</a:t>
            </a:r>
            <a:endParaRPr lang="en-US" dirty="0"/>
          </a:p>
        </p:txBody>
      </p:sp>
      <p:pic>
        <p:nvPicPr>
          <p:cNvPr id="6" name="Picture 5"/>
          <p:cNvPicPr>
            <a:picLocks noChangeAspect="1"/>
          </p:cNvPicPr>
          <p:nvPr/>
        </p:nvPicPr>
        <p:blipFill>
          <a:blip r:embed="rId3"/>
          <a:stretch>
            <a:fillRect/>
          </a:stretch>
        </p:blipFill>
        <p:spPr>
          <a:xfrm>
            <a:off x="4568664" y="1253569"/>
            <a:ext cx="2269493" cy="1394117"/>
          </a:xfrm>
          <a:prstGeom prst="rect">
            <a:avLst/>
          </a:prstGeom>
        </p:spPr>
      </p:pic>
    </p:spTree>
    <p:extLst>
      <p:ext uri="{BB962C8B-B14F-4D97-AF65-F5344CB8AC3E}">
        <p14:creationId xmlns:p14="http://schemas.microsoft.com/office/powerpoint/2010/main" val="487146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Data Lake with </a:t>
            </a:r>
            <a:r>
              <a:rPr lang="en-US" dirty="0" err="1" smtClean="0"/>
              <a:t>NiFi</a:t>
            </a:r>
            <a:endParaRPr lang="en-US" dirty="0"/>
          </a:p>
        </p:txBody>
      </p:sp>
      <p:pic>
        <p:nvPicPr>
          <p:cNvPr id="6" name="Picture 5"/>
          <p:cNvPicPr>
            <a:picLocks noChangeAspect="1"/>
          </p:cNvPicPr>
          <p:nvPr/>
        </p:nvPicPr>
        <p:blipFill rotWithShape="1">
          <a:blip r:embed="rId2"/>
          <a:srcRect t="7970"/>
          <a:stretch/>
        </p:blipFill>
        <p:spPr>
          <a:xfrm>
            <a:off x="0" y="1417638"/>
            <a:ext cx="9144000" cy="5094004"/>
          </a:xfrm>
          <a:prstGeom prst="rect">
            <a:avLst/>
          </a:prstGeom>
        </p:spPr>
      </p:pic>
      <p:sp>
        <p:nvSpPr>
          <p:cNvPr id="7" name="TextBox 6"/>
          <p:cNvSpPr txBox="1"/>
          <p:nvPr/>
        </p:nvSpPr>
        <p:spPr>
          <a:xfrm>
            <a:off x="7114762" y="6188208"/>
            <a:ext cx="1820767" cy="369332"/>
          </a:xfrm>
          <a:prstGeom prst="rect">
            <a:avLst/>
          </a:prstGeom>
          <a:noFill/>
        </p:spPr>
        <p:txBody>
          <a:bodyPr wrap="square" rtlCol="0">
            <a:spAutoFit/>
          </a:bodyPr>
          <a:lstStyle/>
          <a:p>
            <a:r>
              <a:rPr lang="en-US" dirty="0" err="1" smtClean="0"/>
              <a:t>Xenonstack.com</a:t>
            </a:r>
            <a:endParaRPr lang="en-US" dirty="0"/>
          </a:p>
        </p:txBody>
      </p:sp>
    </p:spTree>
    <p:extLst>
      <p:ext uri="{BB962C8B-B14F-4D97-AF65-F5344CB8AC3E}">
        <p14:creationId xmlns:p14="http://schemas.microsoft.com/office/powerpoint/2010/main" val="396966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Extraction &amp; Formatting</a:t>
            </a:r>
            <a:endParaRPr lang="en-US" dirty="0"/>
          </a:p>
        </p:txBody>
      </p:sp>
      <p:sp>
        <p:nvSpPr>
          <p:cNvPr id="3" name="Content Placeholder 2"/>
          <p:cNvSpPr>
            <a:spLocks noGrp="1"/>
          </p:cNvSpPr>
          <p:nvPr>
            <p:ph idx="1"/>
          </p:nvPr>
        </p:nvSpPr>
        <p:spPr>
          <a:xfrm>
            <a:off x="260112" y="1508410"/>
            <a:ext cx="5798914" cy="4869240"/>
          </a:xfrm>
        </p:spPr>
        <p:txBody>
          <a:bodyPr>
            <a:normAutofit fontScale="77500" lnSpcReduction="20000"/>
          </a:bodyPr>
          <a:lstStyle/>
          <a:p>
            <a:r>
              <a:rPr lang="en-US" dirty="0"/>
              <a:t>Some of the data identified as input for the analysis may arrive in a format </a:t>
            </a:r>
            <a:r>
              <a:rPr lang="en-US" dirty="0" smtClean="0"/>
              <a:t>incompatible </a:t>
            </a:r>
            <a:r>
              <a:rPr lang="en-US" dirty="0"/>
              <a:t>with the Big Data solution. </a:t>
            </a:r>
            <a:endParaRPr lang="en-US" dirty="0" smtClean="0"/>
          </a:p>
          <a:p>
            <a:r>
              <a:rPr lang="en-US" dirty="0" smtClean="0"/>
              <a:t>The </a:t>
            </a:r>
            <a:r>
              <a:rPr lang="en-US" dirty="0"/>
              <a:t>Data Extraction lifecycle </a:t>
            </a:r>
            <a:r>
              <a:rPr lang="en-US" dirty="0" smtClean="0"/>
              <a:t>stage</a:t>
            </a:r>
            <a:r>
              <a:rPr lang="en-US" dirty="0"/>
              <a:t> </a:t>
            </a:r>
            <a:r>
              <a:rPr lang="en-US" dirty="0" smtClean="0"/>
              <a:t>is  </a:t>
            </a:r>
            <a:r>
              <a:rPr lang="en-US" dirty="0"/>
              <a:t>dedicated to extracting disparate data and </a:t>
            </a:r>
            <a:r>
              <a:rPr lang="en-US" b="1" dirty="0"/>
              <a:t>transforming it into a format </a:t>
            </a:r>
            <a:r>
              <a:rPr lang="en-US" dirty="0"/>
              <a:t>that the underlying </a:t>
            </a:r>
            <a:r>
              <a:rPr lang="en-US" dirty="0" smtClean="0"/>
              <a:t>Big </a:t>
            </a:r>
            <a:r>
              <a:rPr lang="en-US" dirty="0"/>
              <a:t>Data solution can use for the purpose of the data </a:t>
            </a:r>
            <a:r>
              <a:rPr lang="en-US" dirty="0" smtClean="0"/>
              <a:t>analysis (e.g. Data Format Standards - SOTF).</a:t>
            </a:r>
            <a:endParaRPr lang="en-US" dirty="0" smtClean="0"/>
          </a:p>
          <a:p>
            <a:r>
              <a:rPr lang="en-US" spc="-10" dirty="0">
                <a:cs typeface="Times New Roman"/>
              </a:rPr>
              <a:t>The extent </a:t>
            </a:r>
            <a:r>
              <a:rPr lang="en-US" spc="-5" dirty="0">
                <a:cs typeface="Times New Roman"/>
              </a:rPr>
              <a:t>of </a:t>
            </a:r>
            <a:r>
              <a:rPr lang="en-US" spc="-10" dirty="0">
                <a:cs typeface="Times New Roman"/>
              </a:rPr>
              <a:t>extraction and transformation required depends on the types </a:t>
            </a:r>
            <a:r>
              <a:rPr lang="en-US" spc="-5" dirty="0">
                <a:cs typeface="Times New Roman"/>
              </a:rPr>
              <a:t>of </a:t>
            </a:r>
            <a:r>
              <a:rPr lang="en-US" spc="-10" dirty="0">
                <a:cs typeface="Times New Roman"/>
              </a:rPr>
              <a:t>analytics </a:t>
            </a:r>
            <a:r>
              <a:rPr lang="en-US" spc="-10" dirty="0" smtClean="0">
                <a:cs typeface="Times New Roman"/>
              </a:rPr>
              <a:t>and </a:t>
            </a:r>
            <a:r>
              <a:rPr lang="en-US" spc="-10" dirty="0">
                <a:cs typeface="Times New Roman"/>
              </a:rPr>
              <a:t>capabilities </a:t>
            </a:r>
            <a:r>
              <a:rPr lang="en-US" spc="-5" dirty="0">
                <a:cs typeface="Times New Roman"/>
              </a:rPr>
              <a:t>of </a:t>
            </a:r>
            <a:r>
              <a:rPr lang="en-US" spc="-10" dirty="0">
                <a:cs typeface="Times New Roman"/>
              </a:rPr>
              <a:t>the Big Data </a:t>
            </a:r>
            <a:r>
              <a:rPr lang="en-US" spc="-10" dirty="0" smtClean="0">
                <a:cs typeface="Times New Roman"/>
              </a:rPr>
              <a:t>solution</a:t>
            </a:r>
            <a:endParaRPr lang="en-US" dirty="0"/>
          </a:p>
        </p:txBody>
      </p:sp>
      <p:sp>
        <p:nvSpPr>
          <p:cNvPr id="4" name="object 2"/>
          <p:cNvSpPr/>
          <p:nvPr/>
        </p:nvSpPr>
        <p:spPr>
          <a:xfrm>
            <a:off x="6182872" y="1218466"/>
            <a:ext cx="2691457" cy="525097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13200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36947"/>
            <a:ext cx="7679483" cy="1143000"/>
          </a:xfrm>
        </p:spPr>
        <p:txBody>
          <a:bodyPr/>
          <a:lstStyle/>
          <a:p>
            <a:r>
              <a:rPr lang="en-US" dirty="0" smtClean="0"/>
              <a:t>Data Extraction</a:t>
            </a:r>
            <a:endParaRPr lang="en-US" dirty="0"/>
          </a:p>
        </p:txBody>
      </p:sp>
      <p:sp>
        <p:nvSpPr>
          <p:cNvPr id="4" name="object 2"/>
          <p:cNvSpPr txBox="1"/>
          <p:nvPr/>
        </p:nvSpPr>
        <p:spPr>
          <a:xfrm>
            <a:off x="198913" y="3808792"/>
            <a:ext cx="8828426" cy="453116"/>
          </a:xfrm>
          <a:prstGeom prst="rect">
            <a:avLst/>
          </a:prstGeom>
        </p:spPr>
        <p:txBody>
          <a:bodyPr vert="horz" wrap="square" lIns="0" tIns="26670" rIns="0" bIns="0" rtlCol="0">
            <a:spAutoFit/>
          </a:bodyPr>
          <a:lstStyle/>
          <a:p>
            <a:pPr marL="12700" marR="5080">
              <a:lnSpc>
                <a:spcPts val="1660"/>
              </a:lnSpc>
              <a:spcBef>
                <a:spcPts val="210"/>
              </a:spcBef>
            </a:pPr>
            <a:r>
              <a:rPr sz="1400" u="sng" spc="-10" dirty="0">
                <a:solidFill>
                  <a:srgbClr val="0000ED"/>
                </a:solidFill>
                <a:cs typeface="Times New Roman"/>
                <a:hlinkClick r:id="" action="ppaction://noaction"/>
              </a:rPr>
              <a:t>Figure </a:t>
            </a:r>
            <a:r>
              <a:rPr sz="1400" u="sng" spc="-5" dirty="0">
                <a:solidFill>
                  <a:srgbClr val="0000ED"/>
                </a:solidFill>
                <a:cs typeface="Times New Roman"/>
                <a:hlinkClick r:id="" action="ppaction://noaction"/>
              </a:rPr>
              <a:t>3.12</a:t>
            </a:r>
            <a:r>
              <a:rPr sz="1400" spc="-5" dirty="0">
                <a:solidFill>
                  <a:srgbClr val="0000ED"/>
                </a:solidFill>
                <a:cs typeface="Times New Roman"/>
                <a:hlinkClick r:id="" action="ppaction://noaction"/>
              </a:rPr>
              <a:t> </a:t>
            </a:r>
            <a:r>
              <a:rPr sz="1400" spc="-10" dirty="0">
                <a:cs typeface="Times New Roman"/>
              </a:rPr>
              <a:t>illustrates the extraction </a:t>
            </a:r>
            <a:r>
              <a:rPr sz="1400" spc="-5" dirty="0">
                <a:cs typeface="Times New Roman"/>
              </a:rPr>
              <a:t>of </a:t>
            </a:r>
            <a:r>
              <a:rPr sz="1400" spc="-10" dirty="0">
                <a:cs typeface="Times New Roman"/>
              </a:rPr>
              <a:t>comments and </a:t>
            </a:r>
            <a:r>
              <a:rPr sz="1400" spc="-5" dirty="0">
                <a:cs typeface="Times New Roman"/>
              </a:rPr>
              <a:t>a </a:t>
            </a:r>
            <a:r>
              <a:rPr sz="1400" spc="-10" dirty="0">
                <a:cs typeface="Times New Roman"/>
              </a:rPr>
              <a:t>user ID embedded within an </a:t>
            </a:r>
            <a:r>
              <a:rPr sz="1400" spc="-15" dirty="0">
                <a:cs typeface="Times New Roman"/>
              </a:rPr>
              <a:t>XML  </a:t>
            </a:r>
            <a:r>
              <a:rPr sz="1400" spc="-10" dirty="0">
                <a:cs typeface="Times New Roman"/>
              </a:rPr>
              <a:t>document without the need for further</a:t>
            </a:r>
            <a:r>
              <a:rPr sz="1400" spc="125" dirty="0">
                <a:cs typeface="Times New Roman"/>
              </a:rPr>
              <a:t> </a:t>
            </a:r>
            <a:r>
              <a:rPr sz="1400" spc="-10" dirty="0">
                <a:cs typeface="Times New Roman"/>
              </a:rPr>
              <a:t>transformation.</a:t>
            </a:r>
            <a:endParaRPr sz="1400" dirty="0">
              <a:cs typeface="Times New Roman"/>
            </a:endParaRPr>
          </a:p>
        </p:txBody>
      </p:sp>
      <p:sp>
        <p:nvSpPr>
          <p:cNvPr id="5" name="object 3"/>
          <p:cNvSpPr/>
          <p:nvPr/>
        </p:nvSpPr>
        <p:spPr>
          <a:xfrm>
            <a:off x="1033885" y="1255458"/>
            <a:ext cx="7009475" cy="2533551"/>
          </a:xfrm>
          <a:prstGeom prst="rect">
            <a:avLst/>
          </a:prstGeom>
          <a:blipFill>
            <a:blip r:embed="rId2" cstate="print"/>
            <a:stretch>
              <a:fillRect/>
            </a:stretch>
          </a:blipFill>
        </p:spPr>
        <p:txBody>
          <a:bodyPr wrap="square" lIns="0" tIns="0" rIns="0" bIns="0" rtlCol="0"/>
          <a:lstStyle/>
          <a:p>
            <a:endParaRPr/>
          </a:p>
        </p:txBody>
      </p:sp>
      <p:sp>
        <p:nvSpPr>
          <p:cNvPr id="6" name="object 4"/>
          <p:cNvSpPr txBox="1"/>
          <p:nvPr/>
        </p:nvSpPr>
        <p:spPr>
          <a:xfrm>
            <a:off x="227695" y="6147566"/>
            <a:ext cx="9302743" cy="307563"/>
          </a:xfrm>
          <a:prstGeom prst="rect">
            <a:avLst/>
          </a:prstGeom>
        </p:spPr>
        <p:txBody>
          <a:bodyPr vert="horz" wrap="square" lIns="0" tIns="93345" rIns="0" bIns="0" rtlCol="0">
            <a:spAutoFit/>
          </a:bodyPr>
          <a:lstStyle/>
          <a:p>
            <a:pPr marL="12700" marR="5080">
              <a:lnSpc>
                <a:spcPts val="1660"/>
              </a:lnSpc>
              <a:spcBef>
                <a:spcPts val="755"/>
              </a:spcBef>
            </a:pPr>
            <a:r>
              <a:rPr sz="1400" u="sng" spc="-10" dirty="0" smtClean="0">
                <a:solidFill>
                  <a:srgbClr val="0000ED"/>
                </a:solidFill>
                <a:cs typeface="Times New Roman"/>
                <a:hlinkClick r:id="" action="ppaction://noaction"/>
              </a:rPr>
              <a:t>Figure </a:t>
            </a:r>
            <a:r>
              <a:rPr sz="1400" u="sng" spc="-5" dirty="0">
                <a:solidFill>
                  <a:srgbClr val="0000ED"/>
                </a:solidFill>
                <a:cs typeface="Times New Roman"/>
                <a:hlinkClick r:id="" action="ppaction://noaction"/>
              </a:rPr>
              <a:t>3.13</a:t>
            </a:r>
            <a:r>
              <a:rPr sz="1400" spc="-5" dirty="0">
                <a:solidFill>
                  <a:srgbClr val="0000ED"/>
                </a:solidFill>
                <a:cs typeface="Times New Roman"/>
                <a:hlinkClick r:id="" action="ppaction://noaction"/>
              </a:rPr>
              <a:t> </a:t>
            </a:r>
            <a:r>
              <a:rPr sz="1400" spc="-10" dirty="0">
                <a:cs typeface="Times New Roman"/>
              </a:rPr>
              <a:t>demonstrates the extraction </a:t>
            </a:r>
            <a:r>
              <a:rPr sz="1400" spc="-5" dirty="0">
                <a:cs typeface="Times New Roman"/>
              </a:rPr>
              <a:t>of </a:t>
            </a:r>
            <a:r>
              <a:rPr sz="1400" spc="-10" dirty="0">
                <a:cs typeface="Times New Roman"/>
              </a:rPr>
              <a:t>the latitude and longitude coordinates </a:t>
            </a:r>
            <a:r>
              <a:rPr sz="1400" spc="-5" dirty="0">
                <a:cs typeface="Times New Roman"/>
              </a:rPr>
              <a:t>of a </a:t>
            </a:r>
            <a:r>
              <a:rPr sz="1400" spc="-10" dirty="0">
                <a:cs typeface="Times New Roman"/>
              </a:rPr>
              <a:t>user  from </a:t>
            </a:r>
            <a:r>
              <a:rPr sz="1400" spc="-5" dirty="0">
                <a:cs typeface="Times New Roman"/>
              </a:rPr>
              <a:t>a </a:t>
            </a:r>
            <a:r>
              <a:rPr sz="1400" spc="-10" dirty="0">
                <a:cs typeface="Times New Roman"/>
              </a:rPr>
              <a:t>single JSON</a:t>
            </a:r>
            <a:r>
              <a:rPr sz="1400" spc="-5" dirty="0">
                <a:cs typeface="Times New Roman"/>
              </a:rPr>
              <a:t> </a:t>
            </a:r>
            <a:r>
              <a:rPr sz="1400" spc="-10" dirty="0">
                <a:cs typeface="Times New Roman"/>
              </a:rPr>
              <a:t>field.</a:t>
            </a:r>
            <a:endParaRPr sz="1400" dirty="0">
              <a:cs typeface="Times New Roman"/>
            </a:endParaRPr>
          </a:p>
        </p:txBody>
      </p:sp>
      <p:sp>
        <p:nvSpPr>
          <p:cNvPr id="7" name="object 5"/>
          <p:cNvSpPr/>
          <p:nvPr/>
        </p:nvSpPr>
        <p:spPr>
          <a:xfrm>
            <a:off x="1033883" y="4290598"/>
            <a:ext cx="6645600" cy="192071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35211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4294967295"/>
          </p:nvPr>
        </p:nvSpPr>
        <p:spPr>
          <a:xfrm>
            <a:off x="8803958" y="6551015"/>
            <a:ext cx="211931" cy="239596"/>
          </a:xfrm>
          <a:prstGeom prst="rect">
            <a:avLst/>
          </a:prstGeom>
        </p:spPr>
        <p:txBody>
          <a:bodyPr vert="horz" wrap="square" lIns="0" tIns="0" rIns="0" bIns="0" rtlCol="0">
            <a:spAutoFit/>
          </a:bodyPr>
          <a:lstStyle/>
          <a:p>
            <a:pPr marL="25400">
              <a:lnSpc>
                <a:spcPts val="1810"/>
              </a:lnSpc>
            </a:pPr>
            <a:fld id="{81D60167-4931-47E6-BA6A-407CBD079E47}" type="slidenum">
              <a:rPr dirty="0"/>
              <a:t>3</a:t>
            </a:fld>
            <a:endParaRPr dirty="0"/>
          </a:p>
        </p:txBody>
      </p:sp>
      <p:graphicFrame>
        <p:nvGraphicFramePr>
          <p:cNvPr id="3" name="object 3"/>
          <p:cNvGraphicFramePr>
            <a:graphicFrameLocks noGrp="1"/>
          </p:cNvGraphicFramePr>
          <p:nvPr>
            <p:extLst>
              <p:ext uri="{D42A27DB-BD31-4B8C-83A1-F6EECF244321}">
                <p14:modId xmlns:p14="http://schemas.microsoft.com/office/powerpoint/2010/main" val="3107294917"/>
              </p:ext>
            </p:extLst>
          </p:nvPr>
        </p:nvGraphicFramePr>
        <p:xfrm>
          <a:off x="385858" y="1429385"/>
          <a:ext cx="8362759" cy="4826000"/>
        </p:xfrm>
        <a:graphic>
          <a:graphicData uri="http://schemas.openxmlformats.org/drawingml/2006/table">
            <a:tbl>
              <a:tblPr firstRow="1" bandRow="1">
                <a:tableStyleId>{08FB837D-C827-4EFA-A057-4D05807E0F7C}</a:tableStyleId>
              </a:tblPr>
              <a:tblGrid>
                <a:gridCol w="4727353"/>
                <a:gridCol w="3635406"/>
              </a:tblGrid>
              <a:tr h="482600">
                <a:tc>
                  <a:txBody>
                    <a:bodyPr/>
                    <a:lstStyle/>
                    <a:p>
                      <a:pPr marL="635" algn="ctr">
                        <a:lnSpc>
                          <a:spcPct val="100000"/>
                        </a:lnSpc>
                        <a:spcBef>
                          <a:spcPts val="350"/>
                        </a:spcBef>
                      </a:pPr>
                      <a:r>
                        <a:rPr sz="2400" spc="-10" dirty="0"/>
                        <a:t>Library</a:t>
                      </a:r>
                      <a:endParaRPr sz="2400" dirty="0">
                        <a:latin typeface="Calibri"/>
                        <a:cs typeface="Calibri"/>
                      </a:endParaRPr>
                    </a:p>
                  </a:txBody>
                  <a:tcPr marL="0" marR="0" marT="44450" marB="0"/>
                </a:tc>
                <a:tc>
                  <a:txBody>
                    <a:bodyPr/>
                    <a:lstStyle/>
                    <a:p>
                      <a:pPr marL="635" algn="ctr">
                        <a:lnSpc>
                          <a:spcPct val="100000"/>
                        </a:lnSpc>
                        <a:spcBef>
                          <a:spcPts val="350"/>
                        </a:spcBef>
                      </a:pPr>
                      <a:r>
                        <a:rPr sz="2400" spc="-5" dirty="0"/>
                        <a:t>Usage</a:t>
                      </a:r>
                      <a:endParaRPr sz="2400">
                        <a:latin typeface="Calibri"/>
                        <a:cs typeface="Calibri"/>
                      </a:endParaRPr>
                    </a:p>
                  </a:txBody>
                  <a:tcPr marL="0" marR="0" marT="44450" marB="0"/>
                </a:tc>
              </a:tr>
              <a:tr h="482600">
                <a:tc>
                  <a:txBody>
                    <a:bodyPr/>
                    <a:lstStyle/>
                    <a:p>
                      <a:pPr marL="635" algn="ctr">
                        <a:lnSpc>
                          <a:spcPct val="100000"/>
                        </a:lnSpc>
                        <a:spcBef>
                          <a:spcPts val="615"/>
                        </a:spcBef>
                      </a:pPr>
                      <a:r>
                        <a:rPr sz="2000" spc="-25" dirty="0"/>
                        <a:t>numpy,</a:t>
                      </a:r>
                      <a:r>
                        <a:rPr sz="2000" spc="-120" dirty="0"/>
                        <a:t> </a:t>
                      </a:r>
                      <a:r>
                        <a:rPr sz="2000" spc="-5" dirty="0"/>
                        <a:t>scipy</a:t>
                      </a:r>
                      <a:endParaRPr sz="2000" dirty="0">
                        <a:latin typeface="Calibri"/>
                        <a:cs typeface="Calibri"/>
                      </a:endParaRPr>
                    </a:p>
                  </a:txBody>
                  <a:tcPr marL="0" marR="0" marT="78105" marB="0"/>
                </a:tc>
                <a:tc>
                  <a:txBody>
                    <a:bodyPr/>
                    <a:lstStyle/>
                    <a:p>
                      <a:pPr algn="ctr">
                        <a:lnSpc>
                          <a:spcPct val="100000"/>
                        </a:lnSpc>
                        <a:spcBef>
                          <a:spcPts val="615"/>
                        </a:spcBef>
                      </a:pPr>
                      <a:r>
                        <a:rPr sz="2000" spc="-5" dirty="0"/>
                        <a:t>Scientific </a:t>
                      </a:r>
                      <a:r>
                        <a:rPr sz="2000" dirty="0"/>
                        <a:t>&amp; </a:t>
                      </a:r>
                      <a:r>
                        <a:rPr sz="2000" spc="-5" dirty="0"/>
                        <a:t>technical</a:t>
                      </a:r>
                      <a:r>
                        <a:rPr sz="2000" spc="-40" dirty="0"/>
                        <a:t> </a:t>
                      </a:r>
                      <a:r>
                        <a:rPr sz="2000" spc="-5" dirty="0"/>
                        <a:t>computing</a:t>
                      </a:r>
                      <a:endParaRPr sz="2000">
                        <a:latin typeface="Calibri"/>
                        <a:cs typeface="Calibri"/>
                      </a:endParaRPr>
                    </a:p>
                  </a:txBody>
                  <a:tcPr marL="0" marR="0" marT="78105" marB="0"/>
                </a:tc>
              </a:tr>
              <a:tr h="482600">
                <a:tc>
                  <a:txBody>
                    <a:bodyPr/>
                    <a:lstStyle/>
                    <a:p>
                      <a:pPr algn="ctr">
                        <a:lnSpc>
                          <a:spcPct val="100000"/>
                        </a:lnSpc>
                        <a:spcBef>
                          <a:spcPts val="620"/>
                        </a:spcBef>
                      </a:pPr>
                      <a:r>
                        <a:rPr sz="2000" spc="-5" dirty="0"/>
                        <a:t>pandas</a:t>
                      </a:r>
                      <a:endParaRPr sz="2000" dirty="0">
                        <a:latin typeface="Calibri"/>
                        <a:cs typeface="Calibri"/>
                      </a:endParaRPr>
                    </a:p>
                  </a:txBody>
                  <a:tcPr marL="0" marR="0" marT="78740" marB="0"/>
                </a:tc>
                <a:tc>
                  <a:txBody>
                    <a:bodyPr/>
                    <a:lstStyle/>
                    <a:p>
                      <a:pPr marL="1270" algn="ctr">
                        <a:lnSpc>
                          <a:spcPct val="100000"/>
                        </a:lnSpc>
                        <a:spcBef>
                          <a:spcPts val="620"/>
                        </a:spcBef>
                      </a:pPr>
                      <a:r>
                        <a:rPr sz="2000" spc="-15" dirty="0"/>
                        <a:t>Data </a:t>
                      </a:r>
                      <a:r>
                        <a:rPr sz="2000" spc="-5" dirty="0"/>
                        <a:t>manipulation </a:t>
                      </a:r>
                      <a:r>
                        <a:rPr sz="2000" dirty="0"/>
                        <a:t>&amp;</a:t>
                      </a:r>
                      <a:r>
                        <a:rPr sz="2000" spc="-5" dirty="0"/>
                        <a:t> aggregation</a:t>
                      </a:r>
                      <a:endParaRPr sz="2000">
                        <a:latin typeface="Calibri"/>
                        <a:cs typeface="Calibri"/>
                      </a:endParaRPr>
                    </a:p>
                  </a:txBody>
                  <a:tcPr marL="0" marR="0" marT="78740" marB="0"/>
                </a:tc>
              </a:tr>
              <a:tr h="482600">
                <a:tc>
                  <a:txBody>
                    <a:bodyPr/>
                    <a:lstStyle/>
                    <a:p>
                      <a:pPr algn="ctr">
                        <a:lnSpc>
                          <a:spcPct val="100000"/>
                        </a:lnSpc>
                        <a:spcBef>
                          <a:spcPts val="620"/>
                        </a:spcBef>
                      </a:pPr>
                      <a:r>
                        <a:rPr sz="2000" spc="-35" dirty="0"/>
                        <a:t>mlpy,</a:t>
                      </a:r>
                      <a:r>
                        <a:rPr sz="2000" spc="-45" dirty="0"/>
                        <a:t> </a:t>
                      </a:r>
                      <a:r>
                        <a:rPr sz="2000" spc="-5" dirty="0"/>
                        <a:t>scikit-learn</a:t>
                      </a:r>
                      <a:endParaRPr sz="2000" dirty="0">
                        <a:latin typeface="Calibri"/>
                        <a:cs typeface="Calibri"/>
                      </a:endParaRPr>
                    </a:p>
                  </a:txBody>
                  <a:tcPr marL="0" marR="0" marT="78740" marB="0"/>
                </a:tc>
                <a:tc>
                  <a:txBody>
                    <a:bodyPr/>
                    <a:lstStyle/>
                    <a:p>
                      <a:pPr marL="635" algn="ctr">
                        <a:lnSpc>
                          <a:spcPct val="100000"/>
                        </a:lnSpc>
                        <a:spcBef>
                          <a:spcPts val="620"/>
                        </a:spcBef>
                      </a:pPr>
                      <a:r>
                        <a:rPr sz="2000" spc="-5" dirty="0"/>
                        <a:t>Machine</a:t>
                      </a:r>
                      <a:r>
                        <a:rPr sz="2000" spc="-65" dirty="0"/>
                        <a:t> </a:t>
                      </a:r>
                      <a:r>
                        <a:rPr sz="2000" dirty="0"/>
                        <a:t>learning</a:t>
                      </a:r>
                      <a:endParaRPr sz="2000" dirty="0">
                        <a:latin typeface="Calibri"/>
                        <a:cs typeface="Calibri"/>
                      </a:endParaRPr>
                    </a:p>
                  </a:txBody>
                  <a:tcPr marL="0" marR="0" marT="78740" marB="0"/>
                </a:tc>
              </a:tr>
              <a:tr h="482600">
                <a:tc>
                  <a:txBody>
                    <a:bodyPr/>
                    <a:lstStyle/>
                    <a:p>
                      <a:pPr algn="ctr">
                        <a:lnSpc>
                          <a:spcPct val="100000"/>
                        </a:lnSpc>
                        <a:spcBef>
                          <a:spcPts val="620"/>
                        </a:spcBef>
                      </a:pPr>
                      <a:r>
                        <a:rPr sz="2000" spc="-5" dirty="0"/>
                        <a:t>theano, </a:t>
                      </a:r>
                      <a:r>
                        <a:rPr sz="2000" spc="-20" dirty="0"/>
                        <a:t>tensorflow,</a:t>
                      </a:r>
                      <a:r>
                        <a:rPr sz="2000" spc="-85" dirty="0"/>
                        <a:t> </a:t>
                      </a:r>
                      <a:r>
                        <a:rPr sz="2000" spc="-20" dirty="0"/>
                        <a:t>keras</a:t>
                      </a:r>
                      <a:endParaRPr sz="2000" dirty="0">
                        <a:latin typeface="Calibri"/>
                        <a:cs typeface="Calibri"/>
                      </a:endParaRPr>
                    </a:p>
                  </a:txBody>
                  <a:tcPr marL="0" marR="0" marT="78740" marB="0"/>
                </a:tc>
                <a:tc>
                  <a:txBody>
                    <a:bodyPr/>
                    <a:lstStyle/>
                    <a:p>
                      <a:pPr algn="ctr">
                        <a:lnSpc>
                          <a:spcPct val="100000"/>
                        </a:lnSpc>
                        <a:spcBef>
                          <a:spcPts val="620"/>
                        </a:spcBef>
                      </a:pPr>
                      <a:r>
                        <a:rPr sz="2000" spc="-5" dirty="0"/>
                        <a:t>Deep</a:t>
                      </a:r>
                      <a:r>
                        <a:rPr sz="2000" spc="-70" dirty="0"/>
                        <a:t> </a:t>
                      </a:r>
                      <a:r>
                        <a:rPr sz="2000" spc="-5" dirty="0"/>
                        <a:t>learning</a:t>
                      </a:r>
                      <a:endParaRPr sz="2000">
                        <a:latin typeface="Calibri"/>
                        <a:cs typeface="Calibri"/>
                      </a:endParaRPr>
                    </a:p>
                  </a:txBody>
                  <a:tcPr marL="0" marR="0" marT="78740" marB="0"/>
                </a:tc>
              </a:tr>
              <a:tr h="482600">
                <a:tc>
                  <a:txBody>
                    <a:bodyPr/>
                    <a:lstStyle/>
                    <a:p>
                      <a:pPr algn="ctr">
                        <a:lnSpc>
                          <a:spcPct val="100000"/>
                        </a:lnSpc>
                        <a:spcBef>
                          <a:spcPts val="620"/>
                        </a:spcBef>
                      </a:pPr>
                      <a:r>
                        <a:rPr lang="en-US" sz="2000" spc="-10" dirty="0" err="1" smtClean="0"/>
                        <a:t>s</a:t>
                      </a:r>
                      <a:r>
                        <a:rPr sz="2000" spc="-10" dirty="0" err="1" smtClean="0"/>
                        <a:t>tatsmodels</a:t>
                      </a:r>
                      <a:r>
                        <a:rPr lang="en-US" sz="2000" spc="-10" dirty="0" smtClean="0"/>
                        <a:t>, </a:t>
                      </a:r>
                      <a:r>
                        <a:rPr lang="en-US" sz="2000" spc="-10" dirty="0" err="1" smtClean="0"/>
                        <a:t>scrapy</a:t>
                      </a:r>
                      <a:endParaRPr sz="2000" dirty="0">
                        <a:latin typeface="Calibri"/>
                        <a:cs typeface="Calibri"/>
                      </a:endParaRPr>
                    </a:p>
                  </a:txBody>
                  <a:tcPr marL="0" marR="0" marT="78740" marB="0"/>
                </a:tc>
                <a:tc>
                  <a:txBody>
                    <a:bodyPr/>
                    <a:lstStyle/>
                    <a:p>
                      <a:pPr algn="ctr">
                        <a:lnSpc>
                          <a:spcPct val="100000"/>
                        </a:lnSpc>
                        <a:spcBef>
                          <a:spcPts val="620"/>
                        </a:spcBef>
                      </a:pPr>
                      <a:r>
                        <a:rPr sz="2000" spc="-10" dirty="0"/>
                        <a:t>Statistical</a:t>
                      </a:r>
                      <a:r>
                        <a:rPr sz="2000" spc="-30" dirty="0"/>
                        <a:t> </a:t>
                      </a:r>
                      <a:r>
                        <a:rPr sz="2000" spc="-5" dirty="0"/>
                        <a:t>analysis</a:t>
                      </a:r>
                      <a:endParaRPr sz="2000">
                        <a:latin typeface="Calibri"/>
                        <a:cs typeface="Calibri"/>
                      </a:endParaRPr>
                    </a:p>
                  </a:txBody>
                  <a:tcPr marL="0" marR="0" marT="78740" marB="0"/>
                </a:tc>
              </a:tr>
              <a:tr h="482600">
                <a:tc>
                  <a:txBody>
                    <a:bodyPr/>
                    <a:lstStyle/>
                    <a:p>
                      <a:pPr marL="1905" algn="ctr">
                        <a:lnSpc>
                          <a:spcPct val="100000"/>
                        </a:lnSpc>
                        <a:spcBef>
                          <a:spcPts val="625"/>
                        </a:spcBef>
                      </a:pPr>
                      <a:r>
                        <a:rPr sz="2000" spc="-5" dirty="0"/>
                        <a:t>nltk,</a:t>
                      </a:r>
                      <a:r>
                        <a:rPr sz="2000" spc="-70" dirty="0"/>
                        <a:t> </a:t>
                      </a:r>
                      <a:r>
                        <a:rPr sz="2000" spc="-5" dirty="0"/>
                        <a:t>gensim</a:t>
                      </a:r>
                      <a:endParaRPr sz="2000" dirty="0">
                        <a:latin typeface="Calibri"/>
                        <a:cs typeface="Calibri"/>
                      </a:endParaRPr>
                    </a:p>
                  </a:txBody>
                  <a:tcPr marL="0" marR="0" marT="79375" marB="0"/>
                </a:tc>
                <a:tc>
                  <a:txBody>
                    <a:bodyPr/>
                    <a:lstStyle/>
                    <a:p>
                      <a:pPr algn="ctr">
                        <a:lnSpc>
                          <a:spcPct val="100000"/>
                        </a:lnSpc>
                        <a:spcBef>
                          <a:spcPts val="625"/>
                        </a:spcBef>
                      </a:pPr>
                      <a:r>
                        <a:rPr sz="2000" spc="-60" dirty="0"/>
                        <a:t>Text</a:t>
                      </a:r>
                      <a:r>
                        <a:rPr sz="2000" spc="-55" dirty="0"/>
                        <a:t> </a:t>
                      </a:r>
                      <a:r>
                        <a:rPr sz="2000" spc="-10" dirty="0"/>
                        <a:t>processing</a:t>
                      </a:r>
                      <a:endParaRPr sz="2000">
                        <a:latin typeface="Calibri"/>
                        <a:cs typeface="Calibri"/>
                      </a:endParaRPr>
                    </a:p>
                  </a:txBody>
                  <a:tcPr marL="0" marR="0" marT="79375" marB="0"/>
                </a:tc>
              </a:tr>
              <a:tr h="482600">
                <a:tc>
                  <a:txBody>
                    <a:bodyPr/>
                    <a:lstStyle/>
                    <a:p>
                      <a:pPr algn="ctr">
                        <a:lnSpc>
                          <a:spcPct val="100000"/>
                        </a:lnSpc>
                        <a:spcBef>
                          <a:spcPts val="625"/>
                        </a:spcBef>
                      </a:pPr>
                      <a:r>
                        <a:rPr sz="2000" spc="-10" dirty="0"/>
                        <a:t>networkx</a:t>
                      </a:r>
                      <a:endParaRPr sz="2000" dirty="0">
                        <a:latin typeface="Calibri"/>
                        <a:cs typeface="Calibri"/>
                      </a:endParaRPr>
                    </a:p>
                  </a:txBody>
                  <a:tcPr marL="0" marR="0" marT="79375" marB="0"/>
                </a:tc>
                <a:tc>
                  <a:txBody>
                    <a:bodyPr/>
                    <a:lstStyle/>
                    <a:p>
                      <a:pPr algn="ctr">
                        <a:lnSpc>
                          <a:spcPct val="100000"/>
                        </a:lnSpc>
                        <a:spcBef>
                          <a:spcPts val="625"/>
                        </a:spcBef>
                      </a:pPr>
                      <a:r>
                        <a:rPr sz="2000" spc="-10" dirty="0"/>
                        <a:t>Network </a:t>
                      </a:r>
                      <a:r>
                        <a:rPr sz="2000" spc="-5" dirty="0"/>
                        <a:t>analysis </a:t>
                      </a:r>
                      <a:r>
                        <a:rPr sz="2000" dirty="0"/>
                        <a:t>&amp;</a:t>
                      </a:r>
                      <a:r>
                        <a:rPr sz="2000" spc="-20" dirty="0"/>
                        <a:t> </a:t>
                      </a:r>
                      <a:r>
                        <a:rPr sz="2000" spc="-10" dirty="0"/>
                        <a:t>visualization</a:t>
                      </a:r>
                      <a:endParaRPr sz="2000">
                        <a:latin typeface="Calibri"/>
                        <a:cs typeface="Calibri"/>
                      </a:endParaRPr>
                    </a:p>
                  </a:txBody>
                  <a:tcPr marL="0" marR="0" marT="79375" marB="0"/>
                </a:tc>
              </a:tr>
              <a:tr h="482600">
                <a:tc>
                  <a:txBody>
                    <a:bodyPr/>
                    <a:lstStyle/>
                    <a:p>
                      <a:pPr algn="ctr">
                        <a:lnSpc>
                          <a:spcPct val="100000"/>
                        </a:lnSpc>
                        <a:spcBef>
                          <a:spcPts val="625"/>
                        </a:spcBef>
                      </a:pPr>
                      <a:r>
                        <a:rPr sz="2000" spc="-10" dirty="0"/>
                        <a:t>bokeh, </a:t>
                      </a:r>
                      <a:r>
                        <a:rPr sz="2000" spc="-5" dirty="0"/>
                        <a:t>matplotlib, seaborn,</a:t>
                      </a:r>
                      <a:r>
                        <a:rPr sz="2000" spc="-25" dirty="0"/>
                        <a:t> </a:t>
                      </a:r>
                      <a:r>
                        <a:rPr sz="2000" spc="-5" dirty="0"/>
                        <a:t>plotly</a:t>
                      </a:r>
                      <a:endParaRPr sz="2000" dirty="0">
                        <a:latin typeface="Calibri"/>
                        <a:cs typeface="Calibri"/>
                      </a:endParaRPr>
                    </a:p>
                  </a:txBody>
                  <a:tcPr marL="0" marR="0" marT="79375" marB="0"/>
                </a:tc>
                <a:tc>
                  <a:txBody>
                    <a:bodyPr/>
                    <a:lstStyle/>
                    <a:p>
                      <a:pPr algn="ctr">
                        <a:lnSpc>
                          <a:spcPct val="100000"/>
                        </a:lnSpc>
                        <a:spcBef>
                          <a:spcPts val="625"/>
                        </a:spcBef>
                      </a:pPr>
                      <a:r>
                        <a:rPr sz="2000" spc="-10" dirty="0"/>
                        <a:t>Visualization</a:t>
                      </a:r>
                      <a:endParaRPr sz="2000">
                        <a:latin typeface="Calibri"/>
                        <a:cs typeface="Calibri"/>
                      </a:endParaRPr>
                    </a:p>
                  </a:txBody>
                  <a:tcPr marL="0" marR="0" marT="79375" marB="0"/>
                </a:tc>
              </a:tr>
              <a:tr h="482600">
                <a:tc>
                  <a:txBody>
                    <a:bodyPr/>
                    <a:lstStyle/>
                    <a:p>
                      <a:pPr algn="ctr">
                        <a:lnSpc>
                          <a:spcPct val="100000"/>
                        </a:lnSpc>
                        <a:spcBef>
                          <a:spcPts val="625"/>
                        </a:spcBef>
                      </a:pPr>
                      <a:r>
                        <a:rPr sz="2000" spc="-5" dirty="0"/>
                        <a:t>beautifulsoup,</a:t>
                      </a:r>
                      <a:r>
                        <a:rPr sz="2000" spc="-40" dirty="0"/>
                        <a:t> </a:t>
                      </a:r>
                      <a:r>
                        <a:rPr sz="2000" spc="-10" dirty="0"/>
                        <a:t>scrapy</a:t>
                      </a:r>
                      <a:endParaRPr sz="2000" dirty="0">
                        <a:latin typeface="Calibri"/>
                        <a:cs typeface="Calibri"/>
                      </a:endParaRPr>
                    </a:p>
                  </a:txBody>
                  <a:tcPr marL="0" marR="0" marT="79375" marB="0"/>
                </a:tc>
                <a:tc>
                  <a:txBody>
                    <a:bodyPr/>
                    <a:lstStyle/>
                    <a:p>
                      <a:pPr marL="635" algn="ctr">
                        <a:lnSpc>
                          <a:spcPct val="100000"/>
                        </a:lnSpc>
                        <a:spcBef>
                          <a:spcPts val="625"/>
                        </a:spcBef>
                      </a:pPr>
                      <a:r>
                        <a:rPr sz="2000" spc="-25" dirty="0"/>
                        <a:t>Web</a:t>
                      </a:r>
                      <a:r>
                        <a:rPr sz="2000" spc="-105" dirty="0"/>
                        <a:t> </a:t>
                      </a:r>
                      <a:r>
                        <a:rPr sz="2000" spc="-5" dirty="0"/>
                        <a:t>scraping</a:t>
                      </a:r>
                      <a:endParaRPr sz="2000" dirty="0">
                        <a:latin typeface="Calibri"/>
                        <a:cs typeface="Calibri"/>
                      </a:endParaRPr>
                    </a:p>
                  </a:txBody>
                  <a:tcPr marL="0" marR="0" marT="79375" marB="0"/>
                </a:tc>
              </a:tr>
            </a:tbl>
          </a:graphicData>
        </a:graphic>
      </p:graphicFrame>
      <p:sp>
        <p:nvSpPr>
          <p:cNvPr id="5" name="Title 4"/>
          <p:cNvSpPr>
            <a:spLocks noGrp="1"/>
          </p:cNvSpPr>
          <p:nvPr>
            <p:ph type="title"/>
          </p:nvPr>
        </p:nvSpPr>
        <p:spPr/>
        <p:txBody>
          <a:bodyPr>
            <a:normAutofit fontScale="90000"/>
          </a:bodyPr>
          <a:lstStyle/>
          <a:p>
            <a:r>
              <a:rPr lang="en-US" dirty="0" smtClean="0"/>
              <a:t>Commonly Used Data Sciences Tools</a:t>
            </a:r>
            <a:endParaRPr lang="en-US" dirty="0"/>
          </a:p>
        </p:txBody>
      </p:sp>
    </p:spTree>
    <p:extLst>
      <p:ext uri="{BB962C8B-B14F-4D97-AF65-F5344CB8AC3E}">
        <p14:creationId xmlns:p14="http://schemas.microsoft.com/office/powerpoint/2010/main" val="3082107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fontScale="90000"/>
          </a:bodyPr>
          <a:lstStyle/>
          <a:p>
            <a:r>
              <a:rPr lang="en-GB" dirty="0">
                <a:solidFill>
                  <a:srgbClr val="35436A"/>
                </a:solidFill>
                <a:latin typeface="Arial" charset="0"/>
              </a:rPr>
              <a:t>A Prototype Spatial Object Transfer Format (SOTF)</a:t>
            </a:r>
            <a:endParaRPr lang="en-GB" dirty="0">
              <a:solidFill>
                <a:srgbClr val="35436A"/>
              </a:solidFill>
            </a:endParaRPr>
          </a:p>
        </p:txBody>
      </p:sp>
      <p:sp>
        <p:nvSpPr>
          <p:cNvPr id="59395" name="Rectangle 3"/>
          <p:cNvSpPr>
            <a:spLocks noGrp="1" noChangeArrowheads="1"/>
          </p:cNvSpPr>
          <p:nvPr>
            <p:ph type="body" idx="1"/>
          </p:nvPr>
        </p:nvSpPr>
        <p:spPr>
          <a:xfrm>
            <a:off x="457200" y="1600204"/>
            <a:ext cx="8229600" cy="4871484"/>
          </a:xfrm>
        </p:spPr>
        <p:txBody>
          <a:bodyPr>
            <a:normAutofit fontScale="70000" lnSpcReduction="20000"/>
          </a:bodyPr>
          <a:lstStyle/>
          <a:p>
            <a:r>
              <a:rPr lang="en-GB" sz="2800" dirty="0">
                <a:latin typeface="Arial" charset="0"/>
              </a:rPr>
              <a:t>SOTF supports multiple inheritance of feature types</a:t>
            </a:r>
          </a:p>
          <a:p>
            <a:r>
              <a:rPr lang="en-GB" sz="2800" dirty="0">
                <a:latin typeface="Arial" charset="0"/>
              </a:rPr>
              <a:t>SOTF supports light-weight, binary feature relationships</a:t>
            </a:r>
          </a:p>
          <a:p>
            <a:r>
              <a:rPr lang="en-GB" sz="2800" dirty="0">
                <a:latin typeface="Arial" charset="0"/>
              </a:rPr>
              <a:t>SOTF </a:t>
            </a:r>
            <a:r>
              <a:rPr lang="en-GB" sz="2800" dirty="0" smtClean="0">
                <a:latin typeface="Arial" charset="0"/>
              </a:rPr>
              <a:t>it was originally </a:t>
            </a:r>
            <a:r>
              <a:rPr lang="en-GB" sz="2800" dirty="0" smtClean="0">
                <a:latin typeface="Arial" charset="0"/>
              </a:rPr>
              <a:t>designed </a:t>
            </a:r>
            <a:r>
              <a:rPr lang="en-GB" sz="2800" dirty="0">
                <a:latin typeface="Arial" charset="0"/>
              </a:rPr>
              <a:t>to handle complex, structured geospatial data;</a:t>
            </a:r>
          </a:p>
          <a:p>
            <a:pPr lvl="1"/>
            <a:r>
              <a:rPr lang="en-GB" dirty="0">
                <a:latin typeface="Arial" charset="0"/>
              </a:rPr>
              <a:t> </a:t>
            </a:r>
            <a:r>
              <a:rPr lang="en-GB" i="1" dirty="0">
                <a:latin typeface="Arial" charset="0"/>
              </a:rPr>
              <a:t>it does not support methods and behaviour</a:t>
            </a:r>
            <a:r>
              <a:rPr lang="en-GB" i="1" dirty="0" smtClean="0">
                <a:latin typeface="Arial" charset="0"/>
              </a:rPr>
              <a:t>.</a:t>
            </a:r>
          </a:p>
          <a:p>
            <a:r>
              <a:rPr lang="en-GB" sz="2800" dirty="0">
                <a:latin typeface="Arial" charset="0"/>
              </a:rPr>
              <a:t>SOTF has an object-oriented schema with:</a:t>
            </a:r>
          </a:p>
          <a:p>
            <a:pPr lvl="1"/>
            <a:r>
              <a:rPr lang="en-GB" dirty="0">
                <a:latin typeface="Arial" charset="0"/>
              </a:rPr>
              <a:t>features and feature types</a:t>
            </a:r>
          </a:p>
          <a:p>
            <a:pPr lvl="1"/>
            <a:r>
              <a:rPr lang="en-GB" dirty="0">
                <a:latin typeface="Arial" charset="0"/>
              </a:rPr>
              <a:t>properties and data types</a:t>
            </a:r>
          </a:p>
          <a:p>
            <a:r>
              <a:rPr lang="en-GB" sz="2800" dirty="0">
                <a:latin typeface="Arial" charset="0"/>
              </a:rPr>
              <a:t>SOTF supports multiple geometric properties per feature</a:t>
            </a:r>
          </a:p>
          <a:p>
            <a:r>
              <a:rPr lang="en-GB" sz="2800" dirty="0">
                <a:latin typeface="Arial" charset="0"/>
              </a:rPr>
              <a:t>SOTF supports both spatial and </a:t>
            </a:r>
            <a:r>
              <a:rPr lang="en-GB" sz="2800" dirty="0" err="1">
                <a:latin typeface="Arial" charset="0"/>
              </a:rPr>
              <a:t>aspatial</a:t>
            </a:r>
            <a:r>
              <a:rPr lang="en-GB" sz="2800" dirty="0">
                <a:latin typeface="Arial" charset="0"/>
              </a:rPr>
              <a:t> feature </a:t>
            </a:r>
            <a:r>
              <a:rPr lang="en-GB" sz="2800" dirty="0" smtClean="0">
                <a:latin typeface="Arial" charset="0"/>
              </a:rPr>
              <a:t>types</a:t>
            </a:r>
          </a:p>
          <a:p>
            <a:r>
              <a:rPr lang="en-GB" sz="2800" dirty="0">
                <a:latin typeface="Arial" charset="0"/>
              </a:rPr>
              <a:t>Designed to work with both [object-]relational and object-oriented data stores</a:t>
            </a:r>
          </a:p>
          <a:p>
            <a:r>
              <a:rPr lang="en-GB" sz="2800" dirty="0">
                <a:latin typeface="Arial" charset="0"/>
              </a:rPr>
              <a:t>An SOTF dataset always includes an </a:t>
            </a:r>
            <a:r>
              <a:rPr lang="en-GB" sz="2800" i="1" dirty="0">
                <a:latin typeface="Arial" charset="0"/>
              </a:rPr>
              <a:t>explicit</a:t>
            </a:r>
            <a:r>
              <a:rPr lang="en-GB" sz="2800" dirty="0">
                <a:latin typeface="Arial" charset="0"/>
              </a:rPr>
              <a:t> schema </a:t>
            </a:r>
          </a:p>
          <a:p>
            <a:r>
              <a:rPr lang="en-GB" sz="2800" dirty="0" smtClean="0">
                <a:latin typeface="Arial" charset="0"/>
              </a:rPr>
              <a:t>To </a:t>
            </a:r>
            <a:r>
              <a:rPr lang="en-GB" sz="2800" dirty="0">
                <a:latin typeface="Arial" charset="0"/>
              </a:rPr>
              <a:t>support export of an SOTF dataset a data store</a:t>
            </a:r>
          </a:p>
          <a:p>
            <a:pPr lvl="1"/>
            <a:r>
              <a:rPr lang="en-GB" sz="2400" dirty="0">
                <a:latin typeface="Arial" charset="0"/>
              </a:rPr>
              <a:t>should provide feature identifiers that persist between exports</a:t>
            </a:r>
          </a:p>
          <a:p>
            <a:pPr lvl="1"/>
            <a:r>
              <a:rPr lang="en-GB" sz="2400" dirty="0">
                <a:latin typeface="Arial" charset="0"/>
              </a:rPr>
              <a:t>may provide ability to retain a previous state</a:t>
            </a:r>
            <a:endParaRPr lang="en-GB" sz="2400" dirty="0"/>
          </a:p>
          <a:p>
            <a:endParaRPr lang="en-GB" sz="2800" dirty="0">
              <a:latin typeface="Arial" charset="0"/>
            </a:endParaRPr>
          </a:p>
          <a:p>
            <a:endParaRPr lang="en-GB" i="1" dirty="0"/>
          </a:p>
        </p:txBody>
      </p:sp>
    </p:spTree>
    <p:extLst>
      <p:ext uri="{BB962C8B-B14F-4D97-AF65-F5344CB8AC3E}">
        <p14:creationId xmlns:p14="http://schemas.microsoft.com/office/powerpoint/2010/main" val="13514764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93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3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39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39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39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39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39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39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39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title"/>
          </p:nvPr>
        </p:nvSpPr>
        <p:spPr/>
        <p:txBody>
          <a:bodyPr>
            <a:normAutofit fontScale="90000"/>
          </a:bodyPr>
          <a:lstStyle/>
          <a:p>
            <a:r>
              <a:rPr lang="en-GB" dirty="0">
                <a:solidFill>
                  <a:srgbClr val="35436A"/>
                </a:solidFill>
                <a:latin typeface="Arial" charset="0"/>
              </a:rPr>
              <a:t>A Prototype Spatial Object Transfer Format (SOTF)</a:t>
            </a:r>
            <a:endParaRPr lang="en-GB" dirty="0"/>
          </a:p>
        </p:txBody>
      </p:sp>
      <p:grpSp>
        <p:nvGrpSpPr>
          <p:cNvPr id="3" name="Group 2"/>
          <p:cNvGrpSpPr/>
          <p:nvPr/>
        </p:nvGrpSpPr>
        <p:grpSpPr>
          <a:xfrm>
            <a:off x="645037" y="1351433"/>
            <a:ext cx="6872519" cy="2895600"/>
            <a:chOff x="609600" y="2373960"/>
            <a:chExt cx="7315200" cy="3505200"/>
          </a:xfrm>
        </p:grpSpPr>
        <p:sp>
          <p:nvSpPr>
            <p:cNvPr id="64514" name="Rectangle 2"/>
            <p:cNvSpPr>
              <a:spLocks noChangeArrowheads="1"/>
            </p:cNvSpPr>
            <p:nvPr/>
          </p:nvSpPr>
          <p:spPr bwMode="auto">
            <a:xfrm>
              <a:off x="1219200" y="3516960"/>
              <a:ext cx="7620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64516" name="Group 4"/>
            <p:cNvGrpSpPr>
              <a:grpSpLocks/>
            </p:cNvGrpSpPr>
            <p:nvPr/>
          </p:nvGrpSpPr>
          <p:grpSpPr bwMode="auto">
            <a:xfrm>
              <a:off x="609600" y="2373960"/>
              <a:ext cx="3352800" cy="3505200"/>
              <a:chOff x="384" y="1680"/>
              <a:chExt cx="2112" cy="2208"/>
            </a:xfrm>
          </p:grpSpPr>
          <p:sp>
            <p:nvSpPr>
              <p:cNvPr id="64517" name="Rectangle 5"/>
              <p:cNvSpPr>
                <a:spLocks noChangeArrowheads="1"/>
              </p:cNvSpPr>
              <p:nvPr/>
            </p:nvSpPr>
            <p:spPr bwMode="auto">
              <a:xfrm>
                <a:off x="384" y="1968"/>
                <a:ext cx="2112" cy="19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18" name="Freeform 6"/>
              <p:cNvSpPr>
                <a:spLocks/>
              </p:cNvSpPr>
              <p:nvPr/>
            </p:nvSpPr>
            <p:spPr bwMode="auto">
              <a:xfrm>
                <a:off x="912" y="2352"/>
                <a:ext cx="1536" cy="1488"/>
              </a:xfrm>
              <a:custGeom>
                <a:avLst/>
                <a:gdLst>
                  <a:gd name="T0" fmla="*/ 0 w 1536"/>
                  <a:gd name="T1" fmla="*/ 1488 h 1488"/>
                  <a:gd name="T2" fmla="*/ 0 w 1536"/>
                  <a:gd name="T3" fmla="*/ 1392 h 1488"/>
                  <a:gd name="T4" fmla="*/ 144 w 1536"/>
                  <a:gd name="T5" fmla="*/ 1296 h 1488"/>
                  <a:gd name="T6" fmla="*/ 144 w 1536"/>
                  <a:gd name="T7" fmla="*/ 1248 h 1488"/>
                  <a:gd name="T8" fmla="*/ 192 w 1536"/>
                  <a:gd name="T9" fmla="*/ 1152 h 1488"/>
                  <a:gd name="T10" fmla="*/ 240 w 1536"/>
                  <a:gd name="T11" fmla="*/ 1104 h 1488"/>
                  <a:gd name="T12" fmla="*/ 288 w 1536"/>
                  <a:gd name="T13" fmla="*/ 1056 h 1488"/>
                  <a:gd name="T14" fmla="*/ 336 w 1536"/>
                  <a:gd name="T15" fmla="*/ 1056 h 1488"/>
                  <a:gd name="T16" fmla="*/ 384 w 1536"/>
                  <a:gd name="T17" fmla="*/ 1104 h 1488"/>
                  <a:gd name="T18" fmla="*/ 384 w 1536"/>
                  <a:gd name="T19" fmla="*/ 1152 h 1488"/>
                  <a:gd name="T20" fmla="*/ 432 w 1536"/>
                  <a:gd name="T21" fmla="*/ 1008 h 1488"/>
                  <a:gd name="T22" fmla="*/ 384 w 1536"/>
                  <a:gd name="T23" fmla="*/ 960 h 1488"/>
                  <a:gd name="T24" fmla="*/ 336 w 1536"/>
                  <a:gd name="T25" fmla="*/ 960 h 1488"/>
                  <a:gd name="T26" fmla="*/ 336 w 1536"/>
                  <a:gd name="T27" fmla="*/ 912 h 1488"/>
                  <a:gd name="T28" fmla="*/ 432 w 1536"/>
                  <a:gd name="T29" fmla="*/ 912 h 1488"/>
                  <a:gd name="T30" fmla="*/ 480 w 1536"/>
                  <a:gd name="T31" fmla="*/ 816 h 1488"/>
                  <a:gd name="T32" fmla="*/ 432 w 1536"/>
                  <a:gd name="T33" fmla="*/ 816 h 1488"/>
                  <a:gd name="T34" fmla="*/ 432 w 1536"/>
                  <a:gd name="T35" fmla="*/ 672 h 1488"/>
                  <a:gd name="T36" fmla="*/ 576 w 1536"/>
                  <a:gd name="T37" fmla="*/ 720 h 1488"/>
                  <a:gd name="T38" fmla="*/ 528 w 1536"/>
                  <a:gd name="T39" fmla="*/ 576 h 1488"/>
                  <a:gd name="T40" fmla="*/ 528 w 1536"/>
                  <a:gd name="T41" fmla="*/ 528 h 1488"/>
                  <a:gd name="T42" fmla="*/ 768 w 1536"/>
                  <a:gd name="T43" fmla="*/ 480 h 1488"/>
                  <a:gd name="T44" fmla="*/ 864 w 1536"/>
                  <a:gd name="T45" fmla="*/ 384 h 1488"/>
                  <a:gd name="T46" fmla="*/ 960 w 1536"/>
                  <a:gd name="T47" fmla="*/ 288 h 1488"/>
                  <a:gd name="T48" fmla="*/ 1056 w 1536"/>
                  <a:gd name="T49" fmla="*/ 336 h 1488"/>
                  <a:gd name="T50" fmla="*/ 1056 w 1536"/>
                  <a:gd name="T51" fmla="*/ 432 h 1488"/>
                  <a:gd name="T52" fmla="*/ 1152 w 1536"/>
                  <a:gd name="T53" fmla="*/ 336 h 1488"/>
                  <a:gd name="T54" fmla="*/ 1152 w 1536"/>
                  <a:gd name="T55" fmla="*/ 288 h 1488"/>
                  <a:gd name="T56" fmla="*/ 1152 w 1536"/>
                  <a:gd name="T57" fmla="*/ 240 h 1488"/>
                  <a:gd name="T58" fmla="*/ 1200 w 1536"/>
                  <a:gd name="T59" fmla="*/ 192 h 1488"/>
                  <a:gd name="T60" fmla="*/ 1296 w 1536"/>
                  <a:gd name="T61" fmla="*/ 192 h 1488"/>
                  <a:gd name="T62" fmla="*/ 1344 w 1536"/>
                  <a:gd name="T63" fmla="*/ 96 h 1488"/>
                  <a:gd name="T64" fmla="*/ 1344 w 1536"/>
                  <a:gd name="T65" fmla="*/ 48 h 1488"/>
                  <a:gd name="T66" fmla="*/ 1392 w 1536"/>
                  <a:gd name="T67" fmla="*/ 0 h 1488"/>
                  <a:gd name="T68" fmla="*/ 1488 w 1536"/>
                  <a:gd name="T69" fmla="*/ 48 h 1488"/>
                  <a:gd name="T70" fmla="*/ 1536 w 1536"/>
                  <a:gd name="T71" fmla="*/ 96 h 1488"/>
                  <a:gd name="T72" fmla="*/ 1536 w 1536"/>
                  <a:gd name="T73" fmla="*/ 1488 h 1488"/>
                  <a:gd name="T74" fmla="*/ 0 w 1536"/>
                  <a:gd name="T75"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6" h="1488">
                    <a:moveTo>
                      <a:pt x="0" y="1488"/>
                    </a:moveTo>
                    <a:lnTo>
                      <a:pt x="0" y="1392"/>
                    </a:lnTo>
                    <a:lnTo>
                      <a:pt x="144" y="1296"/>
                    </a:lnTo>
                    <a:lnTo>
                      <a:pt x="144" y="1248"/>
                    </a:lnTo>
                    <a:lnTo>
                      <a:pt x="192" y="1152"/>
                    </a:lnTo>
                    <a:lnTo>
                      <a:pt x="240" y="1104"/>
                    </a:lnTo>
                    <a:lnTo>
                      <a:pt x="288" y="1056"/>
                    </a:lnTo>
                    <a:lnTo>
                      <a:pt x="336" y="1056"/>
                    </a:lnTo>
                    <a:lnTo>
                      <a:pt x="384" y="1104"/>
                    </a:lnTo>
                    <a:lnTo>
                      <a:pt x="384" y="1152"/>
                    </a:lnTo>
                    <a:lnTo>
                      <a:pt x="432" y="1008"/>
                    </a:lnTo>
                    <a:lnTo>
                      <a:pt x="384" y="960"/>
                    </a:lnTo>
                    <a:lnTo>
                      <a:pt x="336" y="960"/>
                    </a:lnTo>
                    <a:lnTo>
                      <a:pt x="336" y="912"/>
                    </a:lnTo>
                    <a:lnTo>
                      <a:pt x="432" y="912"/>
                    </a:lnTo>
                    <a:lnTo>
                      <a:pt x="480" y="816"/>
                    </a:lnTo>
                    <a:lnTo>
                      <a:pt x="432" y="816"/>
                    </a:lnTo>
                    <a:lnTo>
                      <a:pt x="432" y="672"/>
                    </a:lnTo>
                    <a:lnTo>
                      <a:pt x="576" y="720"/>
                    </a:lnTo>
                    <a:lnTo>
                      <a:pt x="528" y="576"/>
                    </a:lnTo>
                    <a:lnTo>
                      <a:pt x="528" y="528"/>
                    </a:lnTo>
                    <a:lnTo>
                      <a:pt x="768" y="480"/>
                    </a:lnTo>
                    <a:lnTo>
                      <a:pt x="864" y="384"/>
                    </a:lnTo>
                    <a:lnTo>
                      <a:pt x="960" y="288"/>
                    </a:lnTo>
                    <a:lnTo>
                      <a:pt x="1056" y="336"/>
                    </a:lnTo>
                    <a:lnTo>
                      <a:pt x="1056" y="432"/>
                    </a:lnTo>
                    <a:lnTo>
                      <a:pt x="1152" y="336"/>
                    </a:lnTo>
                    <a:lnTo>
                      <a:pt x="1152" y="288"/>
                    </a:lnTo>
                    <a:lnTo>
                      <a:pt x="1152" y="240"/>
                    </a:lnTo>
                    <a:lnTo>
                      <a:pt x="1200" y="192"/>
                    </a:lnTo>
                    <a:lnTo>
                      <a:pt x="1296" y="192"/>
                    </a:lnTo>
                    <a:lnTo>
                      <a:pt x="1344" y="96"/>
                    </a:lnTo>
                    <a:lnTo>
                      <a:pt x="1344" y="48"/>
                    </a:lnTo>
                    <a:lnTo>
                      <a:pt x="1392" y="0"/>
                    </a:lnTo>
                    <a:lnTo>
                      <a:pt x="1488" y="48"/>
                    </a:lnTo>
                    <a:lnTo>
                      <a:pt x="1536" y="96"/>
                    </a:lnTo>
                    <a:lnTo>
                      <a:pt x="1536" y="1488"/>
                    </a:lnTo>
                    <a:lnTo>
                      <a:pt x="0" y="1488"/>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19" name="Freeform 7"/>
              <p:cNvSpPr>
                <a:spLocks/>
              </p:cNvSpPr>
              <p:nvPr/>
            </p:nvSpPr>
            <p:spPr bwMode="auto">
              <a:xfrm>
                <a:off x="816"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20" name="Text Box 8"/>
              <p:cNvSpPr txBox="1">
                <a:spLocks noChangeArrowheads="1"/>
              </p:cNvSpPr>
              <p:nvPr/>
            </p:nvSpPr>
            <p:spPr bwMode="auto">
              <a:xfrm>
                <a:off x="816" y="1680"/>
                <a:ext cx="953"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Times New Roman" charset="0"/>
                  </a:rPr>
                  <a:t>Data supplier</a:t>
                </a:r>
              </a:p>
            </p:txBody>
          </p:sp>
        </p:grpSp>
        <p:grpSp>
          <p:nvGrpSpPr>
            <p:cNvPr id="64521" name="Group 9"/>
            <p:cNvGrpSpPr>
              <a:grpSpLocks/>
            </p:cNvGrpSpPr>
            <p:nvPr/>
          </p:nvGrpSpPr>
          <p:grpSpPr bwMode="auto">
            <a:xfrm>
              <a:off x="4800546" y="3207400"/>
              <a:ext cx="879360" cy="690563"/>
              <a:chOff x="3024" y="2205"/>
              <a:chExt cx="554" cy="435"/>
            </a:xfrm>
          </p:grpSpPr>
          <p:sp>
            <p:nvSpPr>
              <p:cNvPr id="64522" name="Oval 10"/>
              <p:cNvSpPr>
                <a:spLocks noChangeArrowheads="1"/>
              </p:cNvSpPr>
              <p:nvPr/>
            </p:nvSpPr>
            <p:spPr bwMode="auto">
              <a:xfrm>
                <a:off x="3168" y="2544"/>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64523" name="Text Box 11"/>
              <p:cNvSpPr txBox="1">
                <a:spLocks noChangeArrowheads="1"/>
              </p:cNvSpPr>
              <p:nvPr/>
            </p:nvSpPr>
            <p:spPr bwMode="auto">
              <a:xfrm>
                <a:off x="3024" y="2205"/>
                <a:ext cx="554"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smtClean="0">
                    <a:latin typeface="Times New Roman" charset="0"/>
                  </a:rPr>
                  <a:t>dataset</a:t>
                </a:r>
                <a:endParaRPr lang="en-GB" dirty="0">
                  <a:latin typeface="Times New Roman" charset="0"/>
                </a:endParaRPr>
              </a:p>
            </p:txBody>
          </p:sp>
        </p:grpSp>
        <p:sp>
          <p:nvSpPr>
            <p:cNvPr id="64524" name="AutoShape 12"/>
            <p:cNvSpPr>
              <a:spLocks noChangeArrowheads="1"/>
            </p:cNvSpPr>
            <p:nvPr/>
          </p:nvSpPr>
          <p:spPr bwMode="auto">
            <a:xfrm>
              <a:off x="4267200" y="3593160"/>
              <a:ext cx="533400" cy="485775"/>
            </a:xfrm>
            <a:prstGeom prst="rightArrow">
              <a:avLst>
                <a:gd name="adj1" fmla="val 37907"/>
                <a:gd name="adj2" fmla="val 65144"/>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64525" name="Group 13"/>
            <p:cNvGrpSpPr>
              <a:grpSpLocks/>
            </p:cNvGrpSpPr>
            <p:nvPr/>
          </p:nvGrpSpPr>
          <p:grpSpPr bwMode="auto">
            <a:xfrm>
              <a:off x="5791200" y="2983560"/>
              <a:ext cx="2133600" cy="1143000"/>
              <a:chOff x="3648" y="2064"/>
              <a:chExt cx="1344" cy="720"/>
            </a:xfrm>
          </p:grpSpPr>
          <p:grpSp>
            <p:nvGrpSpPr>
              <p:cNvPr id="64526" name="Group 14"/>
              <p:cNvGrpSpPr>
                <a:grpSpLocks/>
              </p:cNvGrpSpPr>
              <p:nvPr/>
            </p:nvGrpSpPr>
            <p:grpSpPr bwMode="auto">
              <a:xfrm>
                <a:off x="3936" y="2064"/>
                <a:ext cx="1056" cy="720"/>
                <a:chOff x="3936" y="2064"/>
                <a:chExt cx="1056" cy="720"/>
              </a:xfrm>
            </p:grpSpPr>
            <p:sp>
              <p:nvSpPr>
                <p:cNvPr id="64527" name="Freeform 15"/>
                <p:cNvSpPr>
                  <a:spLocks/>
                </p:cNvSpPr>
                <p:nvPr/>
              </p:nvSpPr>
              <p:spPr bwMode="auto">
                <a:xfrm>
                  <a:off x="4272"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28" name="Rectangle 16"/>
                <p:cNvSpPr>
                  <a:spLocks noChangeArrowheads="1"/>
                </p:cNvSpPr>
                <p:nvPr/>
              </p:nvSpPr>
              <p:spPr bwMode="auto">
                <a:xfrm>
                  <a:off x="4224" y="2400"/>
                  <a:ext cx="480"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529" name="Text Box 17"/>
                <p:cNvSpPr txBox="1">
                  <a:spLocks noChangeArrowheads="1"/>
                </p:cNvSpPr>
                <p:nvPr/>
              </p:nvSpPr>
              <p:spPr bwMode="auto">
                <a:xfrm>
                  <a:off x="3936" y="2064"/>
                  <a:ext cx="1056"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latin typeface="Times New Roman" charset="0"/>
                    </a:rPr>
                    <a:t>Data consumer</a:t>
                  </a:r>
                </a:p>
              </p:txBody>
            </p:sp>
          </p:grpSp>
          <p:sp>
            <p:nvSpPr>
              <p:cNvPr id="64530" name="AutoShape 18"/>
              <p:cNvSpPr>
                <a:spLocks noChangeArrowheads="1"/>
              </p:cNvSpPr>
              <p:nvPr/>
            </p:nvSpPr>
            <p:spPr bwMode="auto">
              <a:xfrm>
                <a:off x="3648" y="2448"/>
                <a:ext cx="336" cy="306"/>
              </a:xfrm>
              <a:prstGeom prst="rightArrow">
                <a:avLst>
                  <a:gd name="adj1" fmla="val 37907"/>
                  <a:gd name="adj2" fmla="val 60133"/>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grpSp>
      <p:grpSp>
        <p:nvGrpSpPr>
          <p:cNvPr id="2" name="Group 1"/>
          <p:cNvGrpSpPr/>
          <p:nvPr/>
        </p:nvGrpSpPr>
        <p:grpSpPr>
          <a:xfrm>
            <a:off x="758180" y="3059108"/>
            <a:ext cx="8077844" cy="3188640"/>
            <a:chOff x="660400" y="2286000"/>
            <a:chExt cx="8602264" cy="3886200"/>
          </a:xfrm>
        </p:grpSpPr>
        <p:sp>
          <p:nvSpPr>
            <p:cNvPr id="19" name="Rectangle 2"/>
            <p:cNvSpPr>
              <a:spLocks noChangeArrowheads="1"/>
            </p:cNvSpPr>
            <p:nvPr/>
          </p:nvSpPr>
          <p:spPr bwMode="auto">
            <a:xfrm>
              <a:off x="1320800" y="3810000"/>
              <a:ext cx="825500" cy="6096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20" name="Group 4"/>
            <p:cNvGrpSpPr>
              <a:grpSpLocks/>
            </p:cNvGrpSpPr>
            <p:nvPr/>
          </p:nvGrpSpPr>
          <p:grpSpPr bwMode="auto">
            <a:xfrm>
              <a:off x="660400" y="2286000"/>
              <a:ext cx="3632200" cy="3886200"/>
              <a:chOff x="384" y="1440"/>
              <a:chExt cx="2112" cy="2448"/>
            </a:xfrm>
          </p:grpSpPr>
          <p:sp>
            <p:nvSpPr>
              <p:cNvPr id="21" name="Rectangle 5"/>
              <p:cNvSpPr>
                <a:spLocks noChangeArrowheads="1"/>
              </p:cNvSpPr>
              <p:nvPr/>
            </p:nvSpPr>
            <p:spPr bwMode="auto">
              <a:xfrm>
                <a:off x="384" y="1968"/>
                <a:ext cx="2112" cy="19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2" name="Freeform 6"/>
              <p:cNvSpPr>
                <a:spLocks/>
              </p:cNvSpPr>
              <p:nvPr/>
            </p:nvSpPr>
            <p:spPr bwMode="auto">
              <a:xfrm>
                <a:off x="912" y="2352"/>
                <a:ext cx="1536" cy="1488"/>
              </a:xfrm>
              <a:custGeom>
                <a:avLst/>
                <a:gdLst>
                  <a:gd name="T0" fmla="*/ 0 w 1536"/>
                  <a:gd name="T1" fmla="*/ 1488 h 1488"/>
                  <a:gd name="T2" fmla="*/ 0 w 1536"/>
                  <a:gd name="T3" fmla="*/ 1392 h 1488"/>
                  <a:gd name="T4" fmla="*/ 144 w 1536"/>
                  <a:gd name="T5" fmla="*/ 1296 h 1488"/>
                  <a:gd name="T6" fmla="*/ 144 w 1536"/>
                  <a:gd name="T7" fmla="*/ 1248 h 1488"/>
                  <a:gd name="T8" fmla="*/ 192 w 1536"/>
                  <a:gd name="T9" fmla="*/ 1152 h 1488"/>
                  <a:gd name="T10" fmla="*/ 240 w 1536"/>
                  <a:gd name="T11" fmla="*/ 1104 h 1488"/>
                  <a:gd name="T12" fmla="*/ 288 w 1536"/>
                  <a:gd name="T13" fmla="*/ 1056 h 1488"/>
                  <a:gd name="T14" fmla="*/ 336 w 1536"/>
                  <a:gd name="T15" fmla="*/ 1056 h 1488"/>
                  <a:gd name="T16" fmla="*/ 384 w 1536"/>
                  <a:gd name="T17" fmla="*/ 1104 h 1488"/>
                  <a:gd name="T18" fmla="*/ 384 w 1536"/>
                  <a:gd name="T19" fmla="*/ 1152 h 1488"/>
                  <a:gd name="T20" fmla="*/ 432 w 1536"/>
                  <a:gd name="T21" fmla="*/ 1008 h 1488"/>
                  <a:gd name="T22" fmla="*/ 384 w 1536"/>
                  <a:gd name="T23" fmla="*/ 960 h 1488"/>
                  <a:gd name="T24" fmla="*/ 336 w 1536"/>
                  <a:gd name="T25" fmla="*/ 960 h 1488"/>
                  <a:gd name="T26" fmla="*/ 336 w 1536"/>
                  <a:gd name="T27" fmla="*/ 912 h 1488"/>
                  <a:gd name="T28" fmla="*/ 432 w 1536"/>
                  <a:gd name="T29" fmla="*/ 912 h 1488"/>
                  <a:gd name="T30" fmla="*/ 480 w 1536"/>
                  <a:gd name="T31" fmla="*/ 816 h 1488"/>
                  <a:gd name="T32" fmla="*/ 432 w 1536"/>
                  <a:gd name="T33" fmla="*/ 816 h 1488"/>
                  <a:gd name="T34" fmla="*/ 432 w 1536"/>
                  <a:gd name="T35" fmla="*/ 672 h 1488"/>
                  <a:gd name="T36" fmla="*/ 576 w 1536"/>
                  <a:gd name="T37" fmla="*/ 720 h 1488"/>
                  <a:gd name="T38" fmla="*/ 528 w 1536"/>
                  <a:gd name="T39" fmla="*/ 576 h 1488"/>
                  <a:gd name="T40" fmla="*/ 528 w 1536"/>
                  <a:gd name="T41" fmla="*/ 528 h 1488"/>
                  <a:gd name="T42" fmla="*/ 768 w 1536"/>
                  <a:gd name="T43" fmla="*/ 480 h 1488"/>
                  <a:gd name="T44" fmla="*/ 864 w 1536"/>
                  <a:gd name="T45" fmla="*/ 384 h 1488"/>
                  <a:gd name="T46" fmla="*/ 960 w 1536"/>
                  <a:gd name="T47" fmla="*/ 288 h 1488"/>
                  <a:gd name="T48" fmla="*/ 1056 w 1536"/>
                  <a:gd name="T49" fmla="*/ 336 h 1488"/>
                  <a:gd name="T50" fmla="*/ 1056 w 1536"/>
                  <a:gd name="T51" fmla="*/ 432 h 1488"/>
                  <a:gd name="T52" fmla="*/ 1152 w 1536"/>
                  <a:gd name="T53" fmla="*/ 336 h 1488"/>
                  <a:gd name="T54" fmla="*/ 1152 w 1536"/>
                  <a:gd name="T55" fmla="*/ 288 h 1488"/>
                  <a:gd name="T56" fmla="*/ 1152 w 1536"/>
                  <a:gd name="T57" fmla="*/ 240 h 1488"/>
                  <a:gd name="T58" fmla="*/ 1200 w 1536"/>
                  <a:gd name="T59" fmla="*/ 192 h 1488"/>
                  <a:gd name="T60" fmla="*/ 1296 w 1536"/>
                  <a:gd name="T61" fmla="*/ 192 h 1488"/>
                  <a:gd name="T62" fmla="*/ 1344 w 1536"/>
                  <a:gd name="T63" fmla="*/ 96 h 1488"/>
                  <a:gd name="T64" fmla="*/ 1344 w 1536"/>
                  <a:gd name="T65" fmla="*/ 48 h 1488"/>
                  <a:gd name="T66" fmla="*/ 1392 w 1536"/>
                  <a:gd name="T67" fmla="*/ 0 h 1488"/>
                  <a:gd name="T68" fmla="*/ 1488 w 1536"/>
                  <a:gd name="T69" fmla="*/ 48 h 1488"/>
                  <a:gd name="T70" fmla="*/ 1536 w 1536"/>
                  <a:gd name="T71" fmla="*/ 96 h 1488"/>
                  <a:gd name="T72" fmla="*/ 1536 w 1536"/>
                  <a:gd name="T73" fmla="*/ 1488 h 1488"/>
                  <a:gd name="T74" fmla="*/ 0 w 1536"/>
                  <a:gd name="T75"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6" h="1488">
                    <a:moveTo>
                      <a:pt x="0" y="1488"/>
                    </a:moveTo>
                    <a:lnTo>
                      <a:pt x="0" y="1392"/>
                    </a:lnTo>
                    <a:lnTo>
                      <a:pt x="144" y="1296"/>
                    </a:lnTo>
                    <a:lnTo>
                      <a:pt x="144" y="1248"/>
                    </a:lnTo>
                    <a:lnTo>
                      <a:pt x="192" y="1152"/>
                    </a:lnTo>
                    <a:lnTo>
                      <a:pt x="240" y="1104"/>
                    </a:lnTo>
                    <a:lnTo>
                      <a:pt x="288" y="1056"/>
                    </a:lnTo>
                    <a:lnTo>
                      <a:pt x="336" y="1056"/>
                    </a:lnTo>
                    <a:lnTo>
                      <a:pt x="384" y="1104"/>
                    </a:lnTo>
                    <a:lnTo>
                      <a:pt x="384" y="1152"/>
                    </a:lnTo>
                    <a:lnTo>
                      <a:pt x="432" y="1008"/>
                    </a:lnTo>
                    <a:lnTo>
                      <a:pt x="384" y="960"/>
                    </a:lnTo>
                    <a:lnTo>
                      <a:pt x="336" y="960"/>
                    </a:lnTo>
                    <a:lnTo>
                      <a:pt x="336" y="912"/>
                    </a:lnTo>
                    <a:lnTo>
                      <a:pt x="432" y="912"/>
                    </a:lnTo>
                    <a:lnTo>
                      <a:pt x="480" y="816"/>
                    </a:lnTo>
                    <a:lnTo>
                      <a:pt x="432" y="816"/>
                    </a:lnTo>
                    <a:lnTo>
                      <a:pt x="432" y="672"/>
                    </a:lnTo>
                    <a:lnTo>
                      <a:pt x="576" y="720"/>
                    </a:lnTo>
                    <a:lnTo>
                      <a:pt x="528" y="576"/>
                    </a:lnTo>
                    <a:lnTo>
                      <a:pt x="528" y="528"/>
                    </a:lnTo>
                    <a:lnTo>
                      <a:pt x="768" y="480"/>
                    </a:lnTo>
                    <a:lnTo>
                      <a:pt x="864" y="384"/>
                    </a:lnTo>
                    <a:lnTo>
                      <a:pt x="960" y="288"/>
                    </a:lnTo>
                    <a:lnTo>
                      <a:pt x="1056" y="336"/>
                    </a:lnTo>
                    <a:lnTo>
                      <a:pt x="1056" y="432"/>
                    </a:lnTo>
                    <a:lnTo>
                      <a:pt x="1152" y="336"/>
                    </a:lnTo>
                    <a:lnTo>
                      <a:pt x="1152" y="288"/>
                    </a:lnTo>
                    <a:lnTo>
                      <a:pt x="1152" y="240"/>
                    </a:lnTo>
                    <a:lnTo>
                      <a:pt x="1200" y="192"/>
                    </a:lnTo>
                    <a:lnTo>
                      <a:pt x="1296" y="192"/>
                    </a:lnTo>
                    <a:lnTo>
                      <a:pt x="1344" y="96"/>
                    </a:lnTo>
                    <a:lnTo>
                      <a:pt x="1344" y="48"/>
                    </a:lnTo>
                    <a:lnTo>
                      <a:pt x="1392" y="0"/>
                    </a:lnTo>
                    <a:lnTo>
                      <a:pt x="1488" y="48"/>
                    </a:lnTo>
                    <a:lnTo>
                      <a:pt x="1536" y="96"/>
                    </a:lnTo>
                    <a:lnTo>
                      <a:pt x="1536" y="1488"/>
                    </a:lnTo>
                    <a:lnTo>
                      <a:pt x="0" y="1488"/>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3" name="Freeform 7"/>
              <p:cNvSpPr>
                <a:spLocks/>
              </p:cNvSpPr>
              <p:nvPr/>
            </p:nvSpPr>
            <p:spPr bwMode="auto">
              <a:xfrm>
                <a:off x="816"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4" name="Rectangle 8"/>
              <p:cNvSpPr>
                <a:spLocks noChangeArrowheads="1"/>
              </p:cNvSpPr>
              <p:nvPr/>
            </p:nvSpPr>
            <p:spPr bwMode="auto">
              <a:xfrm>
                <a:off x="1248"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5" name="Rectangle 9"/>
              <p:cNvSpPr>
                <a:spLocks noChangeArrowheads="1"/>
              </p:cNvSpPr>
              <p:nvPr/>
            </p:nvSpPr>
            <p:spPr bwMode="auto">
              <a:xfrm>
                <a:off x="768" y="2784"/>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6" name="Rectangle 10"/>
              <p:cNvSpPr>
                <a:spLocks noChangeArrowheads="1"/>
              </p:cNvSpPr>
              <p:nvPr/>
            </p:nvSpPr>
            <p:spPr bwMode="auto">
              <a:xfrm>
                <a:off x="1008" y="2784"/>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7" name="Rectangle 11"/>
              <p:cNvSpPr>
                <a:spLocks noChangeArrowheads="1"/>
              </p:cNvSpPr>
              <p:nvPr/>
            </p:nvSpPr>
            <p:spPr bwMode="auto">
              <a:xfrm>
                <a:off x="1248"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28" name="Rectangle 12"/>
              <p:cNvSpPr>
                <a:spLocks noChangeArrowheads="1"/>
              </p:cNvSpPr>
              <p:nvPr/>
            </p:nvSpPr>
            <p:spPr bwMode="auto">
              <a:xfrm>
                <a:off x="1248" y="2784"/>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29" name="Group 13"/>
              <p:cNvGrpSpPr>
                <a:grpSpLocks/>
              </p:cNvGrpSpPr>
              <p:nvPr/>
            </p:nvGrpSpPr>
            <p:grpSpPr bwMode="auto">
              <a:xfrm>
                <a:off x="384" y="1968"/>
                <a:ext cx="2112" cy="1920"/>
                <a:chOff x="384" y="1968"/>
                <a:chExt cx="2112" cy="1920"/>
              </a:xfrm>
            </p:grpSpPr>
            <p:sp>
              <p:nvSpPr>
                <p:cNvPr id="35" name="Line 14"/>
                <p:cNvSpPr>
                  <a:spLocks noChangeShapeType="1"/>
                </p:cNvSpPr>
                <p:nvPr/>
              </p:nvSpPr>
              <p:spPr bwMode="auto">
                <a:xfrm>
                  <a:off x="148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6" name="Line 15"/>
                <p:cNvSpPr>
                  <a:spLocks noChangeShapeType="1"/>
                </p:cNvSpPr>
                <p:nvPr/>
              </p:nvSpPr>
              <p:spPr bwMode="auto">
                <a:xfrm>
                  <a:off x="124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7" name="Line 16"/>
                <p:cNvSpPr>
                  <a:spLocks noChangeShapeType="1"/>
                </p:cNvSpPr>
                <p:nvPr/>
              </p:nvSpPr>
              <p:spPr bwMode="auto">
                <a:xfrm>
                  <a:off x="100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8" name="Line 17"/>
                <p:cNvSpPr>
                  <a:spLocks noChangeShapeType="1"/>
                </p:cNvSpPr>
                <p:nvPr/>
              </p:nvSpPr>
              <p:spPr bwMode="auto">
                <a:xfrm>
                  <a:off x="768" y="1968"/>
                  <a:ext cx="0" cy="192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9" name="Line 18"/>
                <p:cNvSpPr>
                  <a:spLocks noChangeShapeType="1"/>
                </p:cNvSpPr>
                <p:nvPr/>
              </p:nvSpPr>
              <p:spPr bwMode="auto">
                <a:xfrm>
                  <a:off x="384" y="2400"/>
                  <a:ext cx="2112"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40" name="Line 19"/>
                <p:cNvSpPr>
                  <a:spLocks noChangeShapeType="1"/>
                </p:cNvSpPr>
                <p:nvPr/>
              </p:nvSpPr>
              <p:spPr bwMode="auto">
                <a:xfrm>
                  <a:off x="384" y="2592"/>
                  <a:ext cx="2112"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41" name="Line 20"/>
                <p:cNvSpPr>
                  <a:spLocks noChangeShapeType="1"/>
                </p:cNvSpPr>
                <p:nvPr/>
              </p:nvSpPr>
              <p:spPr bwMode="auto">
                <a:xfrm>
                  <a:off x="384" y="2784"/>
                  <a:ext cx="2112"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42" name="Line 21"/>
                <p:cNvSpPr>
                  <a:spLocks noChangeShapeType="1"/>
                </p:cNvSpPr>
                <p:nvPr/>
              </p:nvSpPr>
              <p:spPr bwMode="auto">
                <a:xfrm>
                  <a:off x="384" y="2976"/>
                  <a:ext cx="2112"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sp>
            <p:nvSpPr>
              <p:cNvPr id="30" name="Rectangle 22"/>
              <p:cNvSpPr>
                <a:spLocks noChangeArrowheads="1"/>
              </p:cNvSpPr>
              <p:nvPr/>
            </p:nvSpPr>
            <p:spPr bwMode="auto">
              <a:xfrm>
                <a:off x="768"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1" name="Rectangle 23"/>
              <p:cNvSpPr>
                <a:spLocks noChangeArrowheads="1"/>
              </p:cNvSpPr>
              <p:nvPr/>
            </p:nvSpPr>
            <p:spPr bwMode="auto">
              <a:xfrm>
                <a:off x="768"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2" name="Rectangle 24"/>
              <p:cNvSpPr>
                <a:spLocks noChangeArrowheads="1"/>
              </p:cNvSpPr>
              <p:nvPr/>
            </p:nvSpPr>
            <p:spPr bwMode="auto">
              <a:xfrm>
                <a:off x="1008"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3" name="Rectangle 25"/>
              <p:cNvSpPr>
                <a:spLocks noChangeArrowheads="1"/>
              </p:cNvSpPr>
              <p:nvPr/>
            </p:nvSpPr>
            <p:spPr bwMode="auto">
              <a:xfrm>
                <a:off x="1008"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34" name="Text Box 26"/>
              <p:cNvSpPr txBox="1">
                <a:spLocks noChangeArrowheads="1"/>
              </p:cNvSpPr>
              <p:nvPr/>
            </p:nvSpPr>
            <p:spPr bwMode="auto">
              <a:xfrm>
                <a:off x="384" y="1440"/>
                <a:ext cx="1578"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a:latin typeface="Times New Roman" charset="0"/>
                  </a:rPr>
                  <a:t>Data supplier </a:t>
                </a:r>
                <a:br>
                  <a:rPr lang="en-GB">
                    <a:latin typeface="Times New Roman" charset="0"/>
                  </a:rPr>
                </a:br>
                <a:r>
                  <a:rPr lang="en-GB" sz="1400">
                    <a:latin typeface="Times New Roman" charset="0"/>
                  </a:rPr>
                  <a:t>(with pre-defined </a:t>
                </a:r>
                <a:r>
                  <a:rPr lang="en-GB" altLang="en-US" sz="1400">
                    <a:latin typeface="Times New Roman" charset="0"/>
                  </a:rPr>
                  <a:t>‘</a:t>
                </a:r>
                <a:r>
                  <a:rPr lang="en-GB" sz="1400">
                    <a:latin typeface="Times New Roman" charset="0"/>
                  </a:rPr>
                  <a:t>tile</a:t>
                </a:r>
                <a:r>
                  <a:rPr lang="en-GB" altLang="en-US" sz="1400">
                    <a:latin typeface="Times New Roman" charset="0"/>
                  </a:rPr>
                  <a:t>’</a:t>
                </a:r>
                <a:r>
                  <a:rPr lang="en-GB" sz="1400">
                    <a:latin typeface="Times New Roman" charset="0"/>
                  </a:rPr>
                  <a:t> structure)</a:t>
                </a:r>
              </a:p>
            </p:txBody>
          </p:sp>
        </p:grpSp>
        <p:grpSp>
          <p:nvGrpSpPr>
            <p:cNvPr id="43" name="Group 27"/>
            <p:cNvGrpSpPr>
              <a:grpSpLocks/>
            </p:cNvGrpSpPr>
            <p:nvPr/>
          </p:nvGrpSpPr>
          <p:grpSpPr bwMode="auto">
            <a:xfrm>
              <a:off x="4961522" y="2667000"/>
              <a:ext cx="1636735" cy="2362200"/>
              <a:chOff x="2885" y="1680"/>
              <a:chExt cx="952" cy="1488"/>
            </a:xfrm>
          </p:grpSpPr>
          <p:grpSp>
            <p:nvGrpSpPr>
              <p:cNvPr id="44" name="Group 28"/>
              <p:cNvGrpSpPr>
                <a:grpSpLocks/>
              </p:cNvGrpSpPr>
              <p:nvPr/>
            </p:nvGrpSpPr>
            <p:grpSpPr bwMode="auto">
              <a:xfrm>
                <a:off x="3232" y="2400"/>
                <a:ext cx="240" cy="768"/>
                <a:chOff x="3232" y="2400"/>
                <a:chExt cx="240" cy="768"/>
              </a:xfrm>
            </p:grpSpPr>
            <p:sp>
              <p:nvSpPr>
                <p:cNvPr id="46" name="Oval 29"/>
                <p:cNvSpPr>
                  <a:spLocks noChangeArrowheads="1"/>
                </p:cNvSpPr>
                <p:nvPr/>
              </p:nvSpPr>
              <p:spPr bwMode="auto">
                <a:xfrm>
                  <a:off x="3232" y="3072"/>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47" name="Oval 30"/>
                <p:cNvSpPr>
                  <a:spLocks noChangeArrowheads="1"/>
                </p:cNvSpPr>
                <p:nvPr/>
              </p:nvSpPr>
              <p:spPr bwMode="auto">
                <a:xfrm>
                  <a:off x="3232" y="3011"/>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48" name="Oval 31"/>
                <p:cNvSpPr>
                  <a:spLocks noChangeArrowheads="1"/>
                </p:cNvSpPr>
                <p:nvPr/>
              </p:nvSpPr>
              <p:spPr bwMode="auto">
                <a:xfrm>
                  <a:off x="3232" y="2950"/>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49" name="Oval 32"/>
                <p:cNvSpPr>
                  <a:spLocks noChangeArrowheads="1"/>
                </p:cNvSpPr>
                <p:nvPr/>
              </p:nvSpPr>
              <p:spPr bwMode="auto">
                <a:xfrm>
                  <a:off x="3232" y="2889"/>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0" name="Oval 33"/>
                <p:cNvSpPr>
                  <a:spLocks noChangeArrowheads="1"/>
                </p:cNvSpPr>
                <p:nvPr/>
              </p:nvSpPr>
              <p:spPr bwMode="auto">
                <a:xfrm>
                  <a:off x="3232" y="2828"/>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1" name="Oval 34"/>
                <p:cNvSpPr>
                  <a:spLocks noChangeArrowheads="1"/>
                </p:cNvSpPr>
                <p:nvPr/>
              </p:nvSpPr>
              <p:spPr bwMode="auto">
                <a:xfrm>
                  <a:off x="3232" y="2767"/>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2" name="Oval 35"/>
                <p:cNvSpPr>
                  <a:spLocks noChangeArrowheads="1"/>
                </p:cNvSpPr>
                <p:nvPr/>
              </p:nvSpPr>
              <p:spPr bwMode="auto">
                <a:xfrm>
                  <a:off x="3232" y="2706"/>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3" name="Oval 36"/>
                <p:cNvSpPr>
                  <a:spLocks noChangeArrowheads="1"/>
                </p:cNvSpPr>
                <p:nvPr/>
              </p:nvSpPr>
              <p:spPr bwMode="auto">
                <a:xfrm>
                  <a:off x="3232" y="2645"/>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4" name="Oval 37"/>
                <p:cNvSpPr>
                  <a:spLocks noChangeArrowheads="1"/>
                </p:cNvSpPr>
                <p:nvPr/>
              </p:nvSpPr>
              <p:spPr bwMode="auto">
                <a:xfrm>
                  <a:off x="3232" y="2584"/>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5" name="Oval 38"/>
                <p:cNvSpPr>
                  <a:spLocks noChangeArrowheads="1"/>
                </p:cNvSpPr>
                <p:nvPr/>
              </p:nvSpPr>
              <p:spPr bwMode="auto">
                <a:xfrm>
                  <a:off x="3232" y="2523"/>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6" name="Oval 39"/>
                <p:cNvSpPr>
                  <a:spLocks noChangeArrowheads="1"/>
                </p:cNvSpPr>
                <p:nvPr/>
              </p:nvSpPr>
              <p:spPr bwMode="auto">
                <a:xfrm>
                  <a:off x="3232" y="2462"/>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57" name="Oval 40"/>
                <p:cNvSpPr>
                  <a:spLocks noChangeArrowheads="1"/>
                </p:cNvSpPr>
                <p:nvPr/>
              </p:nvSpPr>
              <p:spPr bwMode="auto">
                <a:xfrm>
                  <a:off x="3232" y="2400"/>
                  <a:ext cx="240" cy="96"/>
                </a:xfrm>
                <a:prstGeom prst="ellipse">
                  <a:avLst/>
                </a:prstGeom>
                <a:solidFill>
                  <a:schemeClr val="folHlink"/>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grpSp>
          <p:sp>
            <p:nvSpPr>
              <p:cNvPr id="45" name="Text Box 41"/>
              <p:cNvSpPr txBox="1">
                <a:spLocks noChangeArrowheads="1"/>
              </p:cNvSpPr>
              <p:nvPr/>
            </p:nvSpPr>
            <p:spPr bwMode="auto">
              <a:xfrm>
                <a:off x="2885" y="1680"/>
                <a:ext cx="952" cy="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sz="1400" dirty="0">
                    <a:latin typeface="Times New Roman" charset="0"/>
                  </a:rPr>
                  <a:t>Pre-generated, </a:t>
                </a:r>
                <a:br>
                  <a:rPr lang="en-GB" sz="1400" dirty="0">
                    <a:latin typeface="Times New Roman" charset="0"/>
                  </a:rPr>
                </a:br>
                <a:r>
                  <a:rPr lang="en-GB" sz="1400" dirty="0">
                    <a:latin typeface="Times New Roman" charset="0"/>
                  </a:rPr>
                  <a:t>stock-piled, set of</a:t>
                </a:r>
                <a:r>
                  <a:rPr lang="en-GB" dirty="0">
                    <a:latin typeface="Times New Roman" charset="0"/>
                  </a:rPr>
                  <a:t/>
                </a:r>
                <a:br>
                  <a:rPr lang="en-GB" dirty="0">
                    <a:latin typeface="Times New Roman" charset="0"/>
                  </a:rPr>
                </a:br>
                <a:r>
                  <a:rPr lang="en-GB" dirty="0">
                    <a:latin typeface="Times New Roman" charset="0"/>
                  </a:rPr>
                  <a:t>SOTF datasets</a:t>
                </a:r>
              </a:p>
            </p:txBody>
          </p:sp>
        </p:grpSp>
        <p:grpSp>
          <p:nvGrpSpPr>
            <p:cNvPr id="58" name="Group 42"/>
            <p:cNvGrpSpPr>
              <a:grpSpLocks/>
            </p:cNvGrpSpPr>
            <p:nvPr/>
          </p:nvGrpSpPr>
          <p:grpSpPr bwMode="auto">
            <a:xfrm>
              <a:off x="6329365" y="2936875"/>
              <a:ext cx="2933299" cy="1482725"/>
              <a:chOff x="3680" y="1850"/>
              <a:chExt cx="1706" cy="934"/>
            </a:xfrm>
          </p:grpSpPr>
          <p:grpSp>
            <p:nvGrpSpPr>
              <p:cNvPr id="59" name="Group 43"/>
              <p:cNvGrpSpPr>
                <a:grpSpLocks/>
              </p:cNvGrpSpPr>
              <p:nvPr/>
            </p:nvGrpSpPr>
            <p:grpSpPr bwMode="auto">
              <a:xfrm>
                <a:off x="4224" y="2400"/>
                <a:ext cx="480" cy="384"/>
                <a:chOff x="4224" y="2400"/>
                <a:chExt cx="480" cy="384"/>
              </a:xfrm>
            </p:grpSpPr>
            <p:sp>
              <p:nvSpPr>
                <p:cNvPr id="62" name="Freeform 44"/>
                <p:cNvSpPr>
                  <a:spLocks/>
                </p:cNvSpPr>
                <p:nvPr/>
              </p:nvSpPr>
              <p:spPr bwMode="auto">
                <a:xfrm>
                  <a:off x="4272" y="2448"/>
                  <a:ext cx="336" cy="288"/>
                </a:xfrm>
                <a:custGeom>
                  <a:avLst/>
                  <a:gdLst>
                    <a:gd name="T0" fmla="*/ 0 w 336"/>
                    <a:gd name="T1" fmla="*/ 192 h 288"/>
                    <a:gd name="T2" fmla="*/ 0 w 336"/>
                    <a:gd name="T3" fmla="*/ 96 h 288"/>
                    <a:gd name="T4" fmla="*/ 96 w 336"/>
                    <a:gd name="T5" fmla="*/ 96 h 288"/>
                    <a:gd name="T6" fmla="*/ 144 w 336"/>
                    <a:gd name="T7" fmla="*/ 96 h 288"/>
                    <a:gd name="T8" fmla="*/ 144 w 336"/>
                    <a:gd name="T9" fmla="*/ 48 h 288"/>
                    <a:gd name="T10" fmla="*/ 144 w 336"/>
                    <a:gd name="T11" fmla="*/ 0 h 288"/>
                    <a:gd name="T12" fmla="*/ 192 w 336"/>
                    <a:gd name="T13" fmla="*/ 0 h 288"/>
                    <a:gd name="T14" fmla="*/ 240 w 336"/>
                    <a:gd name="T15" fmla="*/ 96 h 288"/>
                    <a:gd name="T16" fmla="*/ 288 w 336"/>
                    <a:gd name="T17" fmla="*/ 48 h 288"/>
                    <a:gd name="T18" fmla="*/ 336 w 336"/>
                    <a:gd name="T19" fmla="*/ 144 h 288"/>
                    <a:gd name="T20" fmla="*/ 336 w 336"/>
                    <a:gd name="T21" fmla="*/ 192 h 288"/>
                    <a:gd name="T22" fmla="*/ 288 w 336"/>
                    <a:gd name="T23" fmla="*/ 240 h 288"/>
                    <a:gd name="T24" fmla="*/ 192 w 336"/>
                    <a:gd name="T25" fmla="*/ 288 h 288"/>
                    <a:gd name="T26" fmla="*/ 144 w 336"/>
                    <a:gd name="T27" fmla="*/ 288 h 288"/>
                    <a:gd name="T28" fmla="*/ 144 w 336"/>
                    <a:gd name="T29" fmla="*/ 192 h 288"/>
                    <a:gd name="T30" fmla="*/ 96 w 336"/>
                    <a:gd name="T31" fmla="*/ 240 h 288"/>
                    <a:gd name="T32" fmla="*/ 48 w 336"/>
                    <a:gd name="T33" fmla="*/ 240 h 288"/>
                    <a:gd name="T34" fmla="*/ 48 w 336"/>
                    <a:gd name="T35" fmla="*/ 192 h 288"/>
                    <a:gd name="T36" fmla="*/ 0 w 336"/>
                    <a:gd name="T3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8">
                      <a:moveTo>
                        <a:pt x="0" y="192"/>
                      </a:moveTo>
                      <a:lnTo>
                        <a:pt x="0" y="96"/>
                      </a:lnTo>
                      <a:lnTo>
                        <a:pt x="96" y="96"/>
                      </a:lnTo>
                      <a:lnTo>
                        <a:pt x="144" y="96"/>
                      </a:lnTo>
                      <a:lnTo>
                        <a:pt x="144" y="48"/>
                      </a:lnTo>
                      <a:lnTo>
                        <a:pt x="144" y="0"/>
                      </a:lnTo>
                      <a:lnTo>
                        <a:pt x="192" y="0"/>
                      </a:lnTo>
                      <a:lnTo>
                        <a:pt x="240" y="96"/>
                      </a:lnTo>
                      <a:lnTo>
                        <a:pt x="288" y="48"/>
                      </a:lnTo>
                      <a:lnTo>
                        <a:pt x="336" y="144"/>
                      </a:lnTo>
                      <a:lnTo>
                        <a:pt x="336" y="192"/>
                      </a:lnTo>
                      <a:lnTo>
                        <a:pt x="288" y="240"/>
                      </a:lnTo>
                      <a:lnTo>
                        <a:pt x="192" y="288"/>
                      </a:lnTo>
                      <a:lnTo>
                        <a:pt x="144" y="288"/>
                      </a:lnTo>
                      <a:lnTo>
                        <a:pt x="144" y="192"/>
                      </a:lnTo>
                      <a:lnTo>
                        <a:pt x="96" y="240"/>
                      </a:lnTo>
                      <a:lnTo>
                        <a:pt x="48" y="240"/>
                      </a:lnTo>
                      <a:lnTo>
                        <a:pt x="48" y="192"/>
                      </a:lnTo>
                      <a:lnTo>
                        <a:pt x="0" y="192"/>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3" name="Rectangle 45"/>
                <p:cNvSpPr>
                  <a:spLocks noChangeArrowheads="1"/>
                </p:cNvSpPr>
                <p:nvPr/>
              </p:nvSpPr>
              <p:spPr bwMode="auto">
                <a:xfrm>
                  <a:off x="4224"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4" name="Rectangle 46"/>
                <p:cNvSpPr>
                  <a:spLocks noChangeArrowheads="1"/>
                </p:cNvSpPr>
                <p:nvPr/>
              </p:nvSpPr>
              <p:spPr bwMode="auto">
                <a:xfrm>
                  <a:off x="4464" y="2400"/>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5" name="Rectangle 47"/>
                <p:cNvSpPr>
                  <a:spLocks noChangeArrowheads="1"/>
                </p:cNvSpPr>
                <p:nvPr/>
              </p:nvSpPr>
              <p:spPr bwMode="auto">
                <a:xfrm>
                  <a:off x="4464"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sp>
              <p:nvSpPr>
                <p:cNvPr id="66" name="Rectangle 48"/>
                <p:cNvSpPr>
                  <a:spLocks noChangeArrowheads="1"/>
                </p:cNvSpPr>
                <p:nvPr/>
              </p:nvSpPr>
              <p:spPr bwMode="auto">
                <a:xfrm>
                  <a:off x="4224" y="2592"/>
                  <a:ext cx="24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sp>
            <p:nvSpPr>
              <p:cNvPr id="60" name="Text Box 49"/>
              <p:cNvSpPr txBox="1">
                <a:spLocks noChangeArrowheads="1"/>
              </p:cNvSpPr>
              <p:nvPr/>
            </p:nvSpPr>
            <p:spPr bwMode="auto">
              <a:xfrm>
                <a:off x="4166" y="1850"/>
                <a:ext cx="1220"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latin typeface="Times New Roman" charset="0"/>
                  </a:rPr>
                  <a:t>Data consumer</a:t>
                </a:r>
                <a:br>
                  <a:rPr lang="en-GB" dirty="0">
                    <a:latin typeface="Times New Roman" charset="0"/>
                  </a:rPr>
                </a:br>
                <a:r>
                  <a:rPr lang="en-GB" sz="1400" dirty="0">
                    <a:latin typeface="Times New Roman" charset="0"/>
                  </a:rPr>
                  <a:t>combines SOTF datasets</a:t>
                </a:r>
              </a:p>
            </p:txBody>
          </p:sp>
          <p:sp>
            <p:nvSpPr>
              <p:cNvPr id="61" name="AutoShape 50"/>
              <p:cNvSpPr>
                <a:spLocks noChangeArrowheads="1"/>
              </p:cNvSpPr>
              <p:nvPr/>
            </p:nvSpPr>
            <p:spPr bwMode="auto">
              <a:xfrm>
                <a:off x="3680" y="2400"/>
                <a:ext cx="336" cy="306"/>
              </a:xfrm>
              <a:prstGeom prst="rightArrow">
                <a:avLst>
                  <a:gd name="adj1" fmla="val 37907"/>
                  <a:gd name="adj2" fmla="val 60133"/>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grpSp>
          <p:nvGrpSpPr>
            <p:cNvPr id="67" name="Group 51"/>
            <p:cNvGrpSpPr>
              <a:grpSpLocks/>
            </p:cNvGrpSpPr>
            <p:nvPr/>
          </p:nvGrpSpPr>
          <p:grpSpPr bwMode="auto">
            <a:xfrm>
              <a:off x="4622800" y="3810000"/>
              <a:ext cx="1347788" cy="485775"/>
              <a:chOff x="2688" y="2400"/>
              <a:chExt cx="784" cy="306"/>
            </a:xfrm>
          </p:grpSpPr>
          <p:sp>
            <p:nvSpPr>
              <p:cNvPr id="68" name="AutoShape 52"/>
              <p:cNvSpPr>
                <a:spLocks noChangeArrowheads="1"/>
              </p:cNvSpPr>
              <p:nvPr/>
            </p:nvSpPr>
            <p:spPr bwMode="auto">
              <a:xfrm>
                <a:off x="2688" y="2400"/>
                <a:ext cx="336" cy="306"/>
              </a:xfrm>
              <a:prstGeom prst="rightArrow">
                <a:avLst>
                  <a:gd name="adj1" fmla="val 37907"/>
                  <a:gd name="adj2" fmla="val 60133"/>
                </a:avLst>
              </a:prstGeom>
              <a:gradFill rotWithShape="0">
                <a:gsLst>
                  <a:gs pos="0">
                    <a:srgbClr val="FFFF66">
                      <a:gamma/>
                      <a:tint val="0"/>
                      <a:invGamma/>
                    </a:srgbClr>
                  </a:gs>
                  <a:gs pos="100000">
                    <a:srgbClr val="FFFF6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400"/>
              </a:p>
            </p:txBody>
          </p:sp>
          <p:grpSp>
            <p:nvGrpSpPr>
              <p:cNvPr id="69" name="Group 53"/>
              <p:cNvGrpSpPr>
                <a:grpSpLocks/>
              </p:cNvGrpSpPr>
              <p:nvPr/>
            </p:nvGrpSpPr>
            <p:grpSpPr bwMode="auto">
              <a:xfrm>
                <a:off x="3232" y="2400"/>
                <a:ext cx="240" cy="280"/>
                <a:chOff x="3232" y="2400"/>
                <a:chExt cx="240" cy="280"/>
              </a:xfrm>
            </p:grpSpPr>
            <p:sp>
              <p:nvSpPr>
                <p:cNvPr id="70" name="Oval 54"/>
                <p:cNvSpPr>
                  <a:spLocks noChangeArrowheads="1"/>
                </p:cNvSpPr>
                <p:nvPr/>
              </p:nvSpPr>
              <p:spPr bwMode="auto">
                <a:xfrm>
                  <a:off x="3232" y="2584"/>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71" name="Oval 55"/>
                <p:cNvSpPr>
                  <a:spLocks noChangeArrowheads="1"/>
                </p:cNvSpPr>
                <p:nvPr/>
              </p:nvSpPr>
              <p:spPr bwMode="auto">
                <a:xfrm>
                  <a:off x="3232" y="2523"/>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72" name="Oval 56"/>
                <p:cNvSpPr>
                  <a:spLocks noChangeArrowheads="1"/>
                </p:cNvSpPr>
                <p:nvPr/>
              </p:nvSpPr>
              <p:spPr bwMode="auto">
                <a:xfrm>
                  <a:off x="3232" y="2462"/>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sp>
              <p:nvSpPr>
                <p:cNvPr id="73" name="Oval 57"/>
                <p:cNvSpPr>
                  <a:spLocks noChangeArrowheads="1"/>
                </p:cNvSpPr>
                <p:nvPr/>
              </p:nvSpPr>
              <p:spPr bwMode="auto">
                <a:xfrm>
                  <a:off x="3232" y="2400"/>
                  <a:ext cx="240" cy="96"/>
                </a:xfrm>
                <a:prstGeom prst="ellipse">
                  <a:avLst/>
                </a:prstGeom>
                <a:solidFill>
                  <a:srgbClr val="FFCC99"/>
                </a:solidFill>
                <a:ln w="9525">
                  <a:solidFill>
                    <a:schemeClr val="tx1"/>
                  </a:solidFill>
                  <a:round/>
                  <a:headEnd/>
                  <a:tailEnd/>
                </a:ln>
                <a:effectLst>
                  <a:outerShdw blurRad="63500" dist="38099" dir="2700000" algn="ctr" rotWithShape="0">
                    <a:schemeClr val="bg2">
                      <a:alpha val="74998"/>
                    </a:schemeClr>
                  </a:outerShdw>
                </a:effectLst>
              </p:spPr>
              <p:txBody>
                <a:bodyPr wrap="none" anchor="ctr"/>
                <a:lstStyle/>
                <a:p>
                  <a:endParaRPr lang="en-US" sz="1400"/>
                </a:p>
              </p:txBody>
            </p:sp>
          </p:grpSp>
        </p:grpSp>
      </p:grpSp>
    </p:spTree>
    <p:extLst>
      <p:ext uri="{BB962C8B-B14F-4D97-AF65-F5344CB8AC3E}">
        <p14:creationId xmlns:p14="http://schemas.microsoft.com/office/powerpoint/2010/main" val="9359743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Validation &amp; Cleaning</a:t>
            </a:r>
            <a:endParaRPr lang="en-US" dirty="0"/>
          </a:p>
        </p:txBody>
      </p:sp>
      <p:sp>
        <p:nvSpPr>
          <p:cNvPr id="3" name="Content Placeholder 2"/>
          <p:cNvSpPr>
            <a:spLocks noGrp="1"/>
          </p:cNvSpPr>
          <p:nvPr>
            <p:ph idx="1"/>
          </p:nvPr>
        </p:nvSpPr>
        <p:spPr>
          <a:xfrm>
            <a:off x="336612" y="1600204"/>
            <a:ext cx="5708554" cy="4525963"/>
          </a:xfrm>
        </p:spPr>
        <p:txBody>
          <a:bodyPr>
            <a:normAutofit fontScale="70000" lnSpcReduction="20000"/>
          </a:bodyPr>
          <a:lstStyle/>
          <a:p>
            <a:r>
              <a:rPr lang="en-US" dirty="0"/>
              <a:t>Invalid data can skew and falsify analysis results. Unlike traditional enterprise data, where </a:t>
            </a:r>
            <a:r>
              <a:rPr lang="en-US" dirty="0" smtClean="0"/>
              <a:t>the </a:t>
            </a:r>
            <a:r>
              <a:rPr lang="en-US" dirty="0"/>
              <a:t>data structure is pre-defined and data is pre-validated, </a:t>
            </a:r>
            <a:r>
              <a:rPr lang="en-US" b="1" dirty="0"/>
              <a:t>data input into Big Data  analyses can be unstructured without any indication of validity</a:t>
            </a:r>
            <a:r>
              <a:rPr lang="en-US" dirty="0" smtClean="0"/>
              <a:t>.</a:t>
            </a:r>
          </a:p>
          <a:p>
            <a:r>
              <a:rPr lang="en-US" dirty="0" smtClean="0"/>
              <a:t>This stage is </a:t>
            </a:r>
            <a:r>
              <a:rPr lang="en-US" dirty="0"/>
              <a:t>dedicated to establishing  often complex validation rules and removing any known invalid data.</a:t>
            </a:r>
          </a:p>
          <a:p>
            <a:r>
              <a:rPr lang="en-US" spc="-10" dirty="0" smtClean="0">
                <a:cs typeface="Times New Roman"/>
              </a:rPr>
              <a:t>Big </a:t>
            </a:r>
            <a:r>
              <a:rPr lang="en-US" spc="-10" dirty="0">
                <a:cs typeface="Times New Roman"/>
              </a:rPr>
              <a:t>Data solutions often receive redundant data across different datasets. This </a:t>
            </a:r>
            <a:r>
              <a:rPr lang="en-US" spc="-10" dirty="0" smtClean="0">
                <a:cs typeface="Times New Roman"/>
              </a:rPr>
              <a:t>redundancy </a:t>
            </a:r>
            <a:r>
              <a:rPr lang="en-US" spc="-10" dirty="0">
                <a:cs typeface="Times New Roman"/>
              </a:rPr>
              <a:t>can </a:t>
            </a:r>
            <a:r>
              <a:rPr lang="en-US" spc="-5" dirty="0">
                <a:cs typeface="Times New Roman"/>
              </a:rPr>
              <a:t>be </a:t>
            </a:r>
            <a:r>
              <a:rPr lang="en-US" spc="-10" dirty="0">
                <a:cs typeface="Times New Roman"/>
              </a:rPr>
              <a:t>exploited to explore </a:t>
            </a:r>
            <a:r>
              <a:rPr lang="en-US" b="1" spc="-10" dirty="0">
                <a:cs typeface="Times New Roman"/>
              </a:rPr>
              <a:t>interconnected datasets </a:t>
            </a:r>
            <a:r>
              <a:rPr lang="en-US" spc="-10" dirty="0">
                <a:cs typeface="Times New Roman"/>
              </a:rPr>
              <a:t>in order to assemble validation </a:t>
            </a:r>
            <a:r>
              <a:rPr lang="en-US" spc="-10" dirty="0" smtClean="0">
                <a:cs typeface="Times New Roman"/>
              </a:rPr>
              <a:t>parameters </a:t>
            </a:r>
            <a:r>
              <a:rPr lang="en-US" spc="-10" dirty="0">
                <a:cs typeface="Times New Roman"/>
              </a:rPr>
              <a:t>and fill in missing valid</a:t>
            </a:r>
            <a:r>
              <a:rPr lang="en-US" spc="65" dirty="0">
                <a:cs typeface="Times New Roman"/>
              </a:rPr>
              <a:t> </a:t>
            </a:r>
            <a:r>
              <a:rPr lang="en-US" spc="-10" dirty="0">
                <a:cs typeface="Times New Roman"/>
              </a:rPr>
              <a:t>data</a:t>
            </a:r>
            <a:r>
              <a:rPr lang="en-US" spc="-10" dirty="0" smtClean="0">
                <a:cs typeface="Times New Roman"/>
              </a:rPr>
              <a:t>.</a:t>
            </a:r>
            <a:endParaRPr lang="en-US" dirty="0">
              <a:cs typeface="Times New Roman"/>
            </a:endParaRPr>
          </a:p>
        </p:txBody>
      </p:sp>
      <p:sp>
        <p:nvSpPr>
          <p:cNvPr id="4" name="object 2"/>
          <p:cNvSpPr/>
          <p:nvPr/>
        </p:nvSpPr>
        <p:spPr>
          <a:xfrm>
            <a:off x="6045168" y="1208663"/>
            <a:ext cx="2936266" cy="520833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53156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Validation &amp; Cleaning</a:t>
            </a:r>
          </a:p>
        </p:txBody>
      </p:sp>
      <p:sp>
        <p:nvSpPr>
          <p:cNvPr id="4" name="object 3"/>
          <p:cNvSpPr/>
          <p:nvPr/>
        </p:nvSpPr>
        <p:spPr>
          <a:xfrm>
            <a:off x="1991561" y="1691843"/>
            <a:ext cx="5493819" cy="2240836"/>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349222" y="4240308"/>
            <a:ext cx="8523230" cy="244939"/>
          </a:xfrm>
          <a:prstGeom prst="rect">
            <a:avLst/>
          </a:prstGeom>
        </p:spPr>
        <p:txBody>
          <a:bodyPr vert="horz" wrap="square" lIns="0" tIns="26670" rIns="0" bIns="0" rtlCol="0">
            <a:spAutoFit/>
          </a:bodyPr>
          <a:lstStyle/>
          <a:p>
            <a:pPr marL="2424430" marR="5080" indent="-2264410">
              <a:lnSpc>
                <a:spcPts val="1660"/>
              </a:lnSpc>
              <a:spcBef>
                <a:spcPts val="210"/>
              </a:spcBef>
            </a:pPr>
            <a:r>
              <a:rPr sz="1400" b="1" spc="-15" dirty="0">
                <a:cs typeface="Times New Roman"/>
              </a:rPr>
              <a:t>Figure </a:t>
            </a:r>
            <a:r>
              <a:rPr sz="1400" b="1" spc="-5" dirty="0">
                <a:cs typeface="Times New Roman"/>
              </a:rPr>
              <a:t>3.15 </a:t>
            </a:r>
            <a:r>
              <a:rPr sz="1400" spc="-10" dirty="0">
                <a:cs typeface="Times New Roman"/>
              </a:rPr>
              <a:t>Data validation can </a:t>
            </a:r>
            <a:r>
              <a:rPr sz="1400" spc="-5" dirty="0">
                <a:cs typeface="Times New Roman"/>
              </a:rPr>
              <a:t>be </a:t>
            </a:r>
            <a:r>
              <a:rPr sz="1400" spc="-10" dirty="0">
                <a:cs typeface="Times New Roman"/>
              </a:rPr>
              <a:t>used to examine interconnected datasets in order to  fill in missing valid</a:t>
            </a:r>
            <a:r>
              <a:rPr sz="1400" spc="5" dirty="0">
                <a:cs typeface="Times New Roman"/>
              </a:rPr>
              <a:t> </a:t>
            </a:r>
            <a:r>
              <a:rPr sz="1400" spc="-10" dirty="0">
                <a:cs typeface="Times New Roman"/>
              </a:rPr>
              <a:t>data</a:t>
            </a:r>
            <a:r>
              <a:rPr sz="1400" spc="-10" dirty="0" smtClean="0">
                <a:cs typeface="Times New Roman"/>
              </a:rPr>
              <a:t>.</a:t>
            </a:r>
            <a:endParaRPr sz="1400" dirty="0">
              <a:cs typeface="Times New Roman"/>
            </a:endParaRPr>
          </a:p>
        </p:txBody>
      </p:sp>
      <p:sp>
        <p:nvSpPr>
          <p:cNvPr id="6" name="object 5"/>
          <p:cNvSpPr/>
          <p:nvPr/>
        </p:nvSpPr>
        <p:spPr>
          <a:xfrm>
            <a:off x="3367644" y="4477635"/>
            <a:ext cx="2486387" cy="978651"/>
          </a:xfrm>
          <a:prstGeom prst="rect">
            <a:avLst/>
          </a:prstGeom>
          <a:blipFill>
            <a:blip r:embed="rId3" cstate="print"/>
            <a:stretch>
              <a:fillRect/>
            </a:stretch>
          </a:blipFill>
        </p:spPr>
        <p:txBody>
          <a:bodyPr wrap="square" lIns="0" tIns="0" rIns="0" bIns="0" rtlCol="0"/>
          <a:lstStyle/>
          <a:p>
            <a:endParaRPr/>
          </a:p>
        </p:txBody>
      </p:sp>
      <p:sp>
        <p:nvSpPr>
          <p:cNvPr id="7" name="object 6"/>
          <p:cNvSpPr txBox="1"/>
          <p:nvPr/>
        </p:nvSpPr>
        <p:spPr>
          <a:xfrm>
            <a:off x="1314552" y="5675594"/>
            <a:ext cx="6592570" cy="450573"/>
          </a:xfrm>
          <a:prstGeom prst="rect">
            <a:avLst/>
          </a:prstGeom>
        </p:spPr>
        <p:txBody>
          <a:bodyPr vert="horz" wrap="square" lIns="0" tIns="26670" rIns="0" bIns="0" rtlCol="0">
            <a:spAutoFit/>
          </a:bodyPr>
          <a:lstStyle/>
          <a:p>
            <a:pPr marL="1282700" marR="278765" indent="-917575">
              <a:lnSpc>
                <a:spcPts val="1660"/>
              </a:lnSpc>
              <a:spcBef>
                <a:spcPts val="210"/>
              </a:spcBef>
            </a:pPr>
            <a:r>
              <a:rPr sz="1400" b="1" spc="-15" dirty="0">
                <a:cs typeface="Times New Roman"/>
              </a:rPr>
              <a:t>Figure </a:t>
            </a:r>
            <a:r>
              <a:rPr sz="1400" b="1" spc="-5" dirty="0">
                <a:cs typeface="Times New Roman"/>
              </a:rPr>
              <a:t>3.16 </a:t>
            </a:r>
            <a:r>
              <a:rPr sz="1400" spc="-10" dirty="0">
                <a:cs typeface="Times New Roman"/>
              </a:rPr>
              <a:t>The presence </a:t>
            </a:r>
            <a:r>
              <a:rPr sz="1400" spc="-5" dirty="0">
                <a:cs typeface="Times New Roman"/>
              </a:rPr>
              <a:t>of </a:t>
            </a:r>
            <a:r>
              <a:rPr sz="1400" spc="-10" dirty="0">
                <a:cs typeface="Times New Roman"/>
              </a:rPr>
              <a:t>invalid data is resulting in spikes. Although the data  appears abnormal, it may </a:t>
            </a:r>
            <a:r>
              <a:rPr sz="1400" spc="-5" dirty="0">
                <a:cs typeface="Times New Roman"/>
              </a:rPr>
              <a:t>be </a:t>
            </a:r>
            <a:r>
              <a:rPr sz="1400" spc="-10" dirty="0">
                <a:cs typeface="Times New Roman"/>
              </a:rPr>
              <a:t>indicative </a:t>
            </a:r>
            <a:r>
              <a:rPr sz="1400" spc="-5" dirty="0">
                <a:cs typeface="Times New Roman"/>
              </a:rPr>
              <a:t>of a </a:t>
            </a:r>
            <a:r>
              <a:rPr sz="1400" spc="-10" dirty="0">
                <a:cs typeface="Times New Roman"/>
              </a:rPr>
              <a:t>new</a:t>
            </a:r>
            <a:r>
              <a:rPr sz="1400" spc="125" dirty="0">
                <a:cs typeface="Times New Roman"/>
              </a:rPr>
              <a:t> </a:t>
            </a:r>
            <a:r>
              <a:rPr sz="1400" spc="-10" dirty="0">
                <a:cs typeface="Times New Roman"/>
              </a:rPr>
              <a:t>pattern</a:t>
            </a:r>
            <a:r>
              <a:rPr sz="1400" spc="-10" dirty="0" smtClean="0">
                <a:cs typeface="Times New Roman"/>
              </a:rPr>
              <a:t>.</a:t>
            </a:r>
            <a:endParaRPr sz="1400" dirty="0">
              <a:cs typeface="Times New Roman"/>
            </a:endParaRPr>
          </a:p>
        </p:txBody>
      </p:sp>
      <p:sp>
        <p:nvSpPr>
          <p:cNvPr id="3" name="TextBox 2"/>
          <p:cNvSpPr txBox="1"/>
          <p:nvPr/>
        </p:nvSpPr>
        <p:spPr>
          <a:xfrm>
            <a:off x="2142080" y="4500547"/>
            <a:ext cx="1860538" cy="369332"/>
          </a:xfrm>
          <a:prstGeom prst="rect">
            <a:avLst/>
          </a:prstGeom>
          <a:noFill/>
        </p:spPr>
        <p:txBody>
          <a:bodyPr wrap="square" rtlCol="0">
            <a:spAutoFit/>
          </a:bodyPr>
          <a:lstStyle/>
          <a:p>
            <a:r>
              <a:rPr lang="en-US" dirty="0" smtClean="0"/>
              <a:t>Abnormal/Outlier</a:t>
            </a:r>
            <a:endParaRPr lang="en-US" dirty="0"/>
          </a:p>
        </p:txBody>
      </p:sp>
      <p:sp>
        <p:nvSpPr>
          <p:cNvPr id="8" name="TextBox 7"/>
          <p:cNvSpPr txBox="1"/>
          <p:nvPr/>
        </p:nvSpPr>
        <p:spPr>
          <a:xfrm>
            <a:off x="5387364" y="4527024"/>
            <a:ext cx="2098016" cy="369332"/>
          </a:xfrm>
          <a:prstGeom prst="rect">
            <a:avLst/>
          </a:prstGeom>
          <a:noFill/>
        </p:spPr>
        <p:txBody>
          <a:bodyPr wrap="square" rtlCol="0">
            <a:spAutoFit/>
          </a:bodyPr>
          <a:lstStyle/>
          <a:p>
            <a:r>
              <a:rPr lang="en-US" dirty="0" smtClean="0"/>
              <a:t>Statically Significant</a:t>
            </a:r>
            <a:endParaRPr lang="en-US" dirty="0"/>
          </a:p>
        </p:txBody>
      </p:sp>
    </p:spTree>
    <p:extLst>
      <p:ext uri="{BB962C8B-B14F-4D97-AF65-F5344CB8AC3E}">
        <p14:creationId xmlns:p14="http://schemas.microsoft.com/office/powerpoint/2010/main" val="244752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Aggregation &amp; Representation</a:t>
            </a:r>
            <a:endParaRPr lang="en-US" dirty="0"/>
          </a:p>
        </p:txBody>
      </p:sp>
      <p:sp>
        <p:nvSpPr>
          <p:cNvPr id="3" name="Content Placeholder 2"/>
          <p:cNvSpPr>
            <a:spLocks noGrp="1"/>
          </p:cNvSpPr>
          <p:nvPr>
            <p:ph idx="1"/>
          </p:nvPr>
        </p:nvSpPr>
        <p:spPr>
          <a:xfrm>
            <a:off x="198909" y="1600200"/>
            <a:ext cx="6028423" cy="4847390"/>
          </a:xfrm>
        </p:spPr>
        <p:txBody>
          <a:bodyPr>
            <a:normAutofit fontScale="70000" lnSpcReduction="20000"/>
          </a:bodyPr>
          <a:lstStyle/>
          <a:p>
            <a:pPr marL="0" indent="0">
              <a:buNone/>
            </a:pPr>
            <a:r>
              <a:rPr lang="en-US" dirty="0" smtClean="0"/>
              <a:t>The </a:t>
            </a:r>
            <a:r>
              <a:rPr lang="en-US" dirty="0"/>
              <a:t>Data Aggregation and Representation </a:t>
            </a:r>
            <a:r>
              <a:rPr lang="en-US" b="1" dirty="0" smtClean="0"/>
              <a:t>stage is </a:t>
            </a:r>
            <a:r>
              <a:rPr lang="en-US" b="1" dirty="0"/>
              <a:t>dedicated to </a:t>
            </a:r>
            <a:r>
              <a:rPr lang="en-US" dirty="0" smtClean="0"/>
              <a:t>integrating </a:t>
            </a:r>
            <a:r>
              <a:rPr lang="en-US" dirty="0"/>
              <a:t>multiple datasets together to arrive at </a:t>
            </a:r>
            <a:r>
              <a:rPr lang="en-US" b="1" dirty="0"/>
              <a:t>a unified view</a:t>
            </a:r>
            <a:r>
              <a:rPr lang="en-US" dirty="0" smtClean="0"/>
              <a:t>.</a:t>
            </a:r>
          </a:p>
          <a:p>
            <a:pPr marL="0" marR="1220470" indent="0">
              <a:lnSpc>
                <a:spcPct val="120000"/>
              </a:lnSpc>
              <a:spcBef>
                <a:spcPts val="0"/>
              </a:spcBef>
              <a:buNone/>
            </a:pPr>
            <a:r>
              <a:rPr lang="en-US" spc="-10" dirty="0">
                <a:cs typeface="Times New Roman"/>
              </a:rPr>
              <a:t>Performing this stage can </a:t>
            </a:r>
            <a:r>
              <a:rPr lang="en-US" spc="-10" dirty="0" smtClean="0">
                <a:cs typeface="Times New Roman"/>
              </a:rPr>
              <a:t>become  complicated </a:t>
            </a:r>
            <a:r>
              <a:rPr lang="en-US" spc="-10" dirty="0" smtClean="0">
                <a:cs typeface="Times New Roman"/>
              </a:rPr>
              <a:t>because of differences in:</a:t>
            </a:r>
          </a:p>
          <a:p>
            <a:pPr marL="469900" marR="1220470" indent="0">
              <a:lnSpc>
                <a:spcPct val="120000"/>
              </a:lnSpc>
              <a:spcBef>
                <a:spcPts val="100"/>
              </a:spcBef>
            </a:pPr>
            <a:r>
              <a:rPr lang="en-US" b="1" i="1" spc="-10" dirty="0" smtClean="0">
                <a:cs typeface="Times New Roman"/>
              </a:rPr>
              <a:t>Data </a:t>
            </a:r>
            <a:r>
              <a:rPr lang="en-US" b="1" i="1" spc="-15" dirty="0">
                <a:cs typeface="Times New Roman"/>
              </a:rPr>
              <a:t>Structure </a:t>
            </a:r>
            <a:r>
              <a:rPr lang="en-US" spc="-10" dirty="0">
                <a:cs typeface="Times New Roman"/>
              </a:rPr>
              <a:t>– Although the data format may </a:t>
            </a:r>
            <a:r>
              <a:rPr lang="en-US" spc="-5" dirty="0">
                <a:cs typeface="Times New Roman"/>
              </a:rPr>
              <a:t>be </a:t>
            </a:r>
            <a:r>
              <a:rPr lang="en-US" spc="-10" dirty="0">
                <a:cs typeface="Times New Roman"/>
              </a:rPr>
              <a:t>the same, the data model may </a:t>
            </a:r>
            <a:r>
              <a:rPr lang="en-US" spc="-5" dirty="0">
                <a:cs typeface="Times New Roman"/>
              </a:rPr>
              <a:t>be </a:t>
            </a:r>
            <a:r>
              <a:rPr lang="en-US" spc="-10" dirty="0" smtClean="0">
                <a:cs typeface="Times New Roman"/>
              </a:rPr>
              <a:t>different</a:t>
            </a:r>
            <a:r>
              <a:rPr lang="en-US" spc="-10" dirty="0">
                <a:cs typeface="Times New Roman"/>
              </a:rPr>
              <a:t>.</a:t>
            </a:r>
            <a:endParaRPr lang="en-US" dirty="0">
              <a:cs typeface="Times New Roman"/>
            </a:endParaRPr>
          </a:p>
          <a:p>
            <a:pPr marL="441959" marR="163830" indent="0">
              <a:lnSpc>
                <a:spcPct val="120000"/>
              </a:lnSpc>
              <a:spcBef>
                <a:spcPts val="715"/>
              </a:spcBef>
              <a:buFont typeface="Times New Roman"/>
              <a:buChar char="•"/>
              <a:tabLst>
                <a:tab pos="451484" algn="l"/>
              </a:tabLst>
            </a:pPr>
            <a:r>
              <a:rPr lang="en-US" b="1" i="1" spc="-10" dirty="0">
                <a:cs typeface="Times New Roman"/>
              </a:rPr>
              <a:t>Semantic</a:t>
            </a:r>
            <a:r>
              <a:rPr lang="en-US" i="1" spc="-10" dirty="0">
                <a:cs typeface="Times New Roman"/>
              </a:rPr>
              <a:t>s </a:t>
            </a:r>
            <a:r>
              <a:rPr lang="en-US" spc="-10" dirty="0">
                <a:cs typeface="Times New Roman"/>
              </a:rPr>
              <a:t>– A value that is labeled differently in two different datasets may mean </a:t>
            </a:r>
            <a:r>
              <a:rPr lang="en-US" spc="-10" dirty="0" smtClean="0">
                <a:cs typeface="Times New Roman"/>
              </a:rPr>
              <a:t>the </a:t>
            </a:r>
            <a:r>
              <a:rPr lang="en-US" spc="-10" dirty="0">
                <a:cs typeface="Times New Roman"/>
              </a:rPr>
              <a:t>same thing, for example “surname” and “last</a:t>
            </a:r>
            <a:r>
              <a:rPr lang="en-US" spc="130" dirty="0">
                <a:cs typeface="Times New Roman"/>
              </a:rPr>
              <a:t> </a:t>
            </a:r>
            <a:r>
              <a:rPr lang="en-US" spc="-10" dirty="0">
                <a:cs typeface="Times New Roman"/>
              </a:rPr>
              <a:t>name.”</a:t>
            </a:r>
            <a:endParaRPr lang="en-US" dirty="0">
              <a:cs typeface="Times New Roman"/>
            </a:endParaRPr>
          </a:p>
          <a:p>
            <a:pPr marL="0" indent="0">
              <a:buNone/>
            </a:pPr>
            <a:endParaRPr lang="en-US" dirty="0"/>
          </a:p>
        </p:txBody>
      </p:sp>
      <p:sp>
        <p:nvSpPr>
          <p:cNvPr id="4" name="object 2"/>
          <p:cNvSpPr/>
          <p:nvPr/>
        </p:nvSpPr>
        <p:spPr>
          <a:xfrm>
            <a:off x="6106369" y="1132167"/>
            <a:ext cx="2829162" cy="531542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08474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Aggregation &amp; Representation</a:t>
            </a:r>
          </a:p>
        </p:txBody>
      </p:sp>
      <p:pic>
        <p:nvPicPr>
          <p:cNvPr id="4" name="Content Placeholder 3"/>
          <p:cNvPicPr>
            <a:picLocks noGrp="1" noChangeAspect="1"/>
          </p:cNvPicPr>
          <p:nvPr>
            <p:ph idx="1"/>
          </p:nvPr>
        </p:nvPicPr>
        <p:blipFill>
          <a:blip r:embed="rId2"/>
          <a:srcRect l="-8300" r="-8300"/>
          <a:stretch>
            <a:fillRect/>
          </a:stretch>
        </p:blipFill>
        <p:spPr>
          <a:xfrm>
            <a:off x="151187" y="1600204"/>
            <a:ext cx="8663129" cy="4764387"/>
          </a:xfrm>
          <a:prstGeom prst="rect">
            <a:avLst/>
          </a:prstGeom>
        </p:spPr>
      </p:pic>
    </p:spTree>
    <p:extLst>
      <p:ext uri="{BB962C8B-B14F-4D97-AF65-F5344CB8AC3E}">
        <p14:creationId xmlns:p14="http://schemas.microsoft.com/office/powerpoint/2010/main" val="3074614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Aggregation &amp; Representation</a:t>
            </a:r>
          </a:p>
        </p:txBody>
      </p:sp>
      <p:sp>
        <p:nvSpPr>
          <p:cNvPr id="4" name="object 3"/>
          <p:cNvSpPr/>
          <p:nvPr/>
        </p:nvSpPr>
        <p:spPr>
          <a:xfrm>
            <a:off x="1728608" y="1504526"/>
            <a:ext cx="5950875" cy="2323153"/>
          </a:xfrm>
          <a:prstGeom prst="rect">
            <a:avLst/>
          </a:prstGeom>
          <a:blipFill>
            <a:blip r:embed="rId2" cstate="print"/>
            <a:stretch>
              <a:fillRect/>
            </a:stretch>
          </a:blipFill>
        </p:spPr>
        <p:txBody>
          <a:bodyPr wrap="square" lIns="0" tIns="0" rIns="0" bIns="0" rtlCol="0"/>
          <a:lstStyle/>
          <a:p>
            <a:endParaRPr/>
          </a:p>
        </p:txBody>
      </p:sp>
      <p:sp>
        <p:nvSpPr>
          <p:cNvPr id="5" name="object 4"/>
          <p:cNvSpPr txBox="1"/>
          <p:nvPr/>
        </p:nvSpPr>
        <p:spPr>
          <a:xfrm>
            <a:off x="183609" y="3888149"/>
            <a:ext cx="8644819" cy="240237"/>
          </a:xfrm>
          <a:prstGeom prst="rect">
            <a:avLst/>
          </a:prstGeom>
        </p:spPr>
        <p:txBody>
          <a:bodyPr vert="horz" wrap="square" lIns="0" tIns="26670" rIns="0" bIns="0" rtlCol="0">
            <a:spAutoFit/>
          </a:bodyPr>
          <a:lstStyle/>
          <a:p>
            <a:pPr marL="2368550" marR="177800" indent="-2160270">
              <a:lnSpc>
                <a:spcPts val="1660"/>
              </a:lnSpc>
              <a:spcBef>
                <a:spcPts val="210"/>
              </a:spcBef>
            </a:pPr>
            <a:r>
              <a:rPr sz="1400" b="1" spc="-15" dirty="0">
                <a:cs typeface="Times New Roman"/>
              </a:rPr>
              <a:t>Figure </a:t>
            </a:r>
            <a:r>
              <a:rPr sz="1400" b="1" spc="-5" dirty="0">
                <a:cs typeface="Times New Roman"/>
              </a:rPr>
              <a:t>3.18 </a:t>
            </a:r>
            <a:r>
              <a:rPr sz="1400" spc="-10" dirty="0">
                <a:cs typeface="Times New Roman"/>
              </a:rPr>
              <a:t>A simple example </a:t>
            </a:r>
            <a:r>
              <a:rPr sz="1400" spc="-5" dirty="0">
                <a:cs typeface="Times New Roman"/>
              </a:rPr>
              <a:t>of </a:t>
            </a:r>
            <a:r>
              <a:rPr sz="1400" spc="-10" dirty="0">
                <a:cs typeface="Times New Roman"/>
              </a:rPr>
              <a:t>data aggregation where two datasets are aggregated  together using the Id</a:t>
            </a:r>
            <a:r>
              <a:rPr sz="1400" spc="25" dirty="0">
                <a:cs typeface="Times New Roman"/>
              </a:rPr>
              <a:t> </a:t>
            </a:r>
            <a:r>
              <a:rPr sz="1400" spc="-10" dirty="0">
                <a:cs typeface="Times New Roman"/>
              </a:rPr>
              <a:t>field</a:t>
            </a:r>
            <a:r>
              <a:rPr sz="1400" spc="-10" dirty="0" smtClean="0">
                <a:cs typeface="Times New Roman"/>
              </a:rPr>
              <a:t>.</a:t>
            </a:r>
            <a:endParaRPr sz="1400" dirty="0">
              <a:cs typeface="Times New Roman"/>
            </a:endParaRPr>
          </a:p>
        </p:txBody>
      </p:sp>
      <p:sp>
        <p:nvSpPr>
          <p:cNvPr id="6" name="object 5"/>
          <p:cNvSpPr/>
          <p:nvPr/>
        </p:nvSpPr>
        <p:spPr>
          <a:xfrm>
            <a:off x="2405053" y="4280065"/>
            <a:ext cx="4597988" cy="1957302"/>
          </a:xfrm>
          <a:prstGeom prst="rect">
            <a:avLst/>
          </a:prstGeom>
          <a:blipFill>
            <a:blip r:embed="rId3" cstate="print"/>
            <a:stretch>
              <a:fillRect/>
            </a:stretch>
          </a:blipFill>
        </p:spPr>
        <p:txBody>
          <a:bodyPr wrap="square" lIns="0" tIns="0" rIns="0" bIns="0" rtlCol="0"/>
          <a:lstStyle/>
          <a:p>
            <a:endParaRPr/>
          </a:p>
        </p:txBody>
      </p:sp>
      <p:sp>
        <p:nvSpPr>
          <p:cNvPr id="7" name="object 6"/>
          <p:cNvSpPr txBox="1"/>
          <p:nvPr/>
        </p:nvSpPr>
        <p:spPr>
          <a:xfrm>
            <a:off x="367215" y="6236646"/>
            <a:ext cx="8277606" cy="240237"/>
          </a:xfrm>
          <a:prstGeom prst="rect">
            <a:avLst/>
          </a:prstGeom>
        </p:spPr>
        <p:txBody>
          <a:bodyPr vert="horz" wrap="square" lIns="0" tIns="26670" rIns="0" bIns="0" rtlCol="0">
            <a:spAutoFit/>
          </a:bodyPr>
          <a:lstStyle/>
          <a:p>
            <a:pPr marL="2197735" marR="5080" indent="-2185670">
              <a:lnSpc>
                <a:spcPts val="1660"/>
              </a:lnSpc>
              <a:spcBef>
                <a:spcPts val="210"/>
              </a:spcBef>
            </a:pPr>
            <a:r>
              <a:rPr sz="1400" b="1" spc="-15" dirty="0">
                <a:cs typeface="Times New Roman"/>
              </a:rPr>
              <a:t>Figure </a:t>
            </a:r>
            <a:r>
              <a:rPr sz="1400" b="1" spc="-5" dirty="0">
                <a:cs typeface="Times New Roman"/>
              </a:rPr>
              <a:t>3.19 </a:t>
            </a:r>
            <a:r>
              <a:rPr sz="1400" spc="-10" dirty="0">
                <a:cs typeface="Times New Roman"/>
              </a:rPr>
              <a:t>Dataset A and B can </a:t>
            </a:r>
            <a:r>
              <a:rPr sz="1400" spc="-5" dirty="0">
                <a:cs typeface="Times New Roman"/>
              </a:rPr>
              <a:t>be </a:t>
            </a:r>
            <a:r>
              <a:rPr sz="1400" spc="-10" dirty="0">
                <a:cs typeface="Times New Roman"/>
              </a:rPr>
              <a:t>combined to create </a:t>
            </a:r>
            <a:r>
              <a:rPr sz="1400" spc="-5" dirty="0">
                <a:cs typeface="Times New Roman"/>
              </a:rPr>
              <a:t>a </a:t>
            </a:r>
            <a:r>
              <a:rPr sz="1400" spc="-10" dirty="0">
                <a:cs typeface="Times New Roman"/>
              </a:rPr>
              <a:t>standardized data </a:t>
            </a:r>
            <a:r>
              <a:rPr sz="1400" spc="-10" dirty="0" smtClean="0">
                <a:cs typeface="Times New Roman"/>
              </a:rPr>
              <a:t>structure </a:t>
            </a:r>
            <a:r>
              <a:rPr sz="1400" spc="-10" dirty="0">
                <a:cs typeface="Times New Roman"/>
              </a:rPr>
              <a:t>with </a:t>
            </a:r>
            <a:r>
              <a:rPr sz="1400" spc="-5" dirty="0">
                <a:cs typeface="Times New Roman"/>
              </a:rPr>
              <a:t>a </a:t>
            </a:r>
            <a:r>
              <a:rPr sz="1400" spc="-10" dirty="0">
                <a:cs typeface="Times New Roman"/>
              </a:rPr>
              <a:t>Big Data</a:t>
            </a:r>
            <a:r>
              <a:rPr sz="1400" spc="-5" dirty="0">
                <a:cs typeface="Times New Roman"/>
              </a:rPr>
              <a:t> </a:t>
            </a:r>
            <a:r>
              <a:rPr sz="1400" spc="-10" dirty="0">
                <a:cs typeface="Times New Roman"/>
              </a:rPr>
              <a:t>solution.</a:t>
            </a:r>
            <a:endParaRPr sz="1400" dirty="0">
              <a:cs typeface="Times New Roman"/>
            </a:endParaRPr>
          </a:p>
        </p:txBody>
      </p:sp>
      <p:pic>
        <p:nvPicPr>
          <p:cNvPr id="3" name="Picture 2"/>
          <p:cNvPicPr>
            <a:picLocks noChangeAspect="1"/>
          </p:cNvPicPr>
          <p:nvPr/>
        </p:nvPicPr>
        <p:blipFill>
          <a:blip r:embed="rId4"/>
          <a:stretch>
            <a:fillRect/>
          </a:stretch>
        </p:blipFill>
        <p:spPr>
          <a:xfrm>
            <a:off x="1277552" y="1439534"/>
            <a:ext cx="617493" cy="316613"/>
          </a:xfrm>
          <a:prstGeom prst="rect">
            <a:avLst/>
          </a:prstGeom>
        </p:spPr>
      </p:pic>
      <p:pic>
        <p:nvPicPr>
          <p:cNvPr id="8" name="Picture 7"/>
          <p:cNvPicPr>
            <a:picLocks noChangeAspect="1"/>
          </p:cNvPicPr>
          <p:nvPr/>
        </p:nvPicPr>
        <p:blipFill>
          <a:blip r:embed="rId4"/>
          <a:stretch>
            <a:fillRect/>
          </a:stretch>
        </p:blipFill>
        <p:spPr>
          <a:xfrm>
            <a:off x="3266020" y="1417638"/>
            <a:ext cx="617493" cy="267350"/>
          </a:xfrm>
          <a:prstGeom prst="rect">
            <a:avLst/>
          </a:prstGeom>
        </p:spPr>
      </p:pic>
      <p:pic>
        <p:nvPicPr>
          <p:cNvPr id="9" name="Picture 8"/>
          <p:cNvPicPr>
            <a:picLocks noChangeAspect="1"/>
          </p:cNvPicPr>
          <p:nvPr/>
        </p:nvPicPr>
        <p:blipFill>
          <a:blip r:embed="rId4"/>
          <a:stretch>
            <a:fillRect/>
          </a:stretch>
        </p:blipFill>
        <p:spPr>
          <a:xfrm>
            <a:off x="5269788" y="1417638"/>
            <a:ext cx="617493" cy="338509"/>
          </a:xfrm>
          <a:prstGeom prst="rect">
            <a:avLst/>
          </a:prstGeom>
        </p:spPr>
      </p:pic>
    </p:spTree>
    <p:extLst>
      <p:ext uri="{BB962C8B-B14F-4D97-AF65-F5344CB8AC3E}">
        <p14:creationId xmlns:p14="http://schemas.microsoft.com/office/powerpoint/2010/main" val="2150146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a:xfrm>
            <a:off x="183609" y="1600200"/>
            <a:ext cx="5626312" cy="4885718"/>
          </a:xfrm>
        </p:spPr>
        <p:txBody>
          <a:bodyPr>
            <a:normAutofit fontScale="62500" lnSpcReduction="20000"/>
          </a:bodyPr>
          <a:lstStyle/>
          <a:p>
            <a:r>
              <a:rPr lang="en-US" dirty="0"/>
              <a:t>The Data Analysis stage </a:t>
            </a:r>
            <a:r>
              <a:rPr lang="en-US" dirty="0" smtClean="0"/>
              <a:t>is </a:t>
            </a:r>
            <a:r>
              <a:rPr lang="en-US" dirty="0"/>
              <a:t>dedicated to carrying out the actual </a:t>
            </a:r>
            <a:r>
              <a:rPr lang="en-US" b="1" dirty="0" smtClean="0"/>
              <a:t>analysis </a:t>
            </a:r>
            <a:r>
              <a:rPr lang="en-US" b="1" dirty="0"/>
              <a:t>task</a:t>
            </a:r>
            <a:r>
              <a:rPr lang="en-US" dirty="0"/>
              <a:t>, which typically involves one or more types of analytics</a:t>
            </a:r>
            <a:r>
              <a:rPr lang="en-US" dirty="0" smtClean="0"/>
              <a:t>.</a:t>
            </a:r>
          </a:p>
          <a:p>
            <a:r>
              <a:rPr lang="en-US" dirty="0" smtClean="0"/>
              <a:t>This </a:t>
            </a:r>
            <a:r>
              <a:rPr lang="en-US" dirty="0"/>
              <a:t>stage can </a:t>
            </a:r>
            <a:r>
              <a:rPr lang="en-US" dirty="0" smtClean="0"/>
              <a:t>be </a:t>
            </a:r>
            <a:r>
              <a:rPr lang="en-US" b="1" dirty="0"/>
              <a:t>iterative</a:t>
            </a:r>
            <a:r>
              <a:rPr lang="en-US" dirty="0"/>
              <a:t> in nature, especially if the data analysis is exploratory, in which case analysis </a:t>
            </a:r>
            <a:r>
              <a:rPr lang="en-US" dirty="0" smtClean="0"/>
              <a:t>is </a:t>
            </a:r>
            <a:r>
              <a:rPr lang="en-US" dirty="0"/>
              <a:t>repeated until </a:t>
            </a:r>
            <a:r>
              <a:rPr lang="en-US" dirty="0" smtClean="0"/>
              <a:t>the </a:t>
            </a:r>
            <a:r>
              <a:rPr lang="en-US" dirty="0"/>
              <a:t>appropriate pattern or correlation is uncovered. </a:t>
            </a:r>
            <a:endParaRPr lang="en-US" dirty="0" smtClean="0"/>
          </a:p>
          <a:p>
            <a:pPr lvl="1"/>
            <a:r>
              <a:rPr lang="en-US" dirty="0" smtClean="0"/>
              <a:t>The </a:t>
            </a:r>
            <a:r>
              <a:rPr lang="en-US" dirty="0"/>
              <a:t>E</a:t>
            </a:r>
            <a:r>
              <a:rPr lang="en-US" dirty="0" smtClean="0"/>
              <a:t>xploratory Data Analysis (EDA) </a:t>
            </a:r>
            <a:r>
              <a:rPr lang="en-US" dirty="0"/>
              <a:t>approach will be explained shortly, along with confirmatory analysis</a:t>
            </a:r>
            <a:r>
              <a:rPr lang="en-US" dirty="0" smtClean="0"/>
              <a:t>.</a:t>
            </a:r>
          </a:p>
          <a:p>
            <a:pPr marL="0" indent="0">
              <a:buNone/>
            </a:pPr>
            <a:r>
              <a:rPr lang="en-US" spc="-10" dirty="0" smtClean="0">
                <a:cs typeface="Times New Roman"/>
              </a:rPr>
              <a:t>Type examples:</a:t>
            </a:r>
          </a:p>
          <a:p>
            <a:r>
              <a:rPr lang="en-US" spc="-10" dirty="0" smtClean="0">
                <a:cs typeface="Times New Roman"/>
              </a:rPr>
              <a:t>querying </a:t>
            </a:r>
            <a:r>
              <a:rPr lang="en-US" spc="-5" dirty="0">
                <a:cs typeface="Times New Roman"/>
              </a:rPr>
              <a:t>a </a:t>
            </a:r>
            <a:r>
              <a:rPr lang="en-US" spc="-10" dirty="0" smtClean="0">
                <a:cs typeface="Times New Roman"/>
              </a:rPr>
              <a:t>dataset </a:t>
            </a:r>
            <a:r>
              <a:rPr lang="en-US" spc="-10" dirty="0">
                <a:cs typeface="Times New Roman"/>
              </a:rPr>
              <a:t>to compute an </a:t>
            </a:r>
            <a:r>
              <a:rPr lang="en-US" b="1" spc="-10" dirty="0">
                <a:cs typeface="Times New Roman"/>
              </a:rPr>
              <a:t>aggregation</a:t>
            </a:r>
            <a:r>
              <a:rPr lang="en-US" spc="-10" dirty="0">
                <a:cs typeface="Times New Roman"/>
              </a:rPr>
              <a:t> for </a:t>
            </a:r>
            <a:r>
              <a:rPr lang="en-US" spc="-10" dirty="0" smtClean="0">
                <a:cs typeface="Times New Roman"/>
              </a:rPr>
              <a:t>comparison</a:t>
            </a:r>
          </a:p>
          <a:p>
            <a:r>
              <a:rPr lang="en-US" b="1" spc="-10" dirty="0">
                <a:cs typeface="Times New Roman"/>
              </a:rPr>
              <a:t>combining data mining and complex statistical analysis techniques</a:t>
            </a:r>
            <a:r>
              <a:rPr lang="en-US" spc="-10" dirty="0">
                <a:cs typeface="Times New Roman"/>
              </a:rPr>
              <a:t> to </a:t>
            </a:r>
            <a:r>
              <a:rPr lang="en-US" spc="-10" dirty="0" smtClean="0">
                <a:cs typeface="Times New Roman"/>
              </a:rPr>
              <a:t>discover </a:t>
            </a:r>
            <a:r>
              <a:rPr lang="en-US" spc="-10" dirty="0">
                <a:cs typeface="Times New Roman"/>
              </a:rPr>
              <a:t>patterns and anomalies </a:t>
            </a:r>
            <a:r>
              <a:rPr lang="en-US" spc="-5" dirty="0">
                <a:cs typeface="Times New Roman"/>
              </a:rPr>
              <a:t>or </a:t>
            </a:r>
            <a:r>
              <a:rPr lang="en-US" spc="-10" dirty="0">
                <a:cs typeface="Times New Roman"/>
              </a:rPr>
              <a:t>to generate </a:t>
            </a:r>
            <a:r>
              <a:rPr lang="en-US" spc="-5" dirty="0">
                <a:cs typeface="Times New Roman"/>
              </a:rPr>
              <a:t>a </a:t>
            </a:r>
            <a:r>
              <a:rPr lang="en-US" spc="-10" dirty="0">
                <a:cs typeface="Times New Roman"/>
              </a:rPr>
              <a:t>statistical </a:t>
            </a:r>
            <a:r>
              <a:rPr lang="en-US" spc="-5" dirty="0">
                <a:cs typeface="Times New Roman"/>
              </a:rPr>
              <a:t>or </a:t>
            </a:r>
            <a:r>
              <a:rPr lang="en-US" spc="-10" dirty="0">
                <a:cs typeface="Times New Roman"/>
              </a:rPr>
              <a:t>mathematical model to  depict relationships between</a:t>
            </a:r>
            <a:r>
              <a:rPr lang="en-US" spc="25" dirty="0">
                <a:cs typeface="Times New Roman"/>
              </a:rPr>
              <a:t> </a:t>
            </a:r>
            <a:r>
              <a:rPr lang="en-US" spc="-10" dirty="0">
                <a:cs typeface="Times New Roman"/>
              </a:rPr>
              <a:t>variables</a:t>
            </a:r>
            <a:r>
              <a:rPr lang="en-US" spc="-10" dirty="0" smtClean="0">
                <a:cs typeface="Times New Roman"/>
              </a:rPr>
              <a:t>.</a:t>
            </a:r>
            <a:endParaRPr lang="en-US" dirty="0">
              <a:cs typeface="Times New Roman"/>
            </a:endParaRPr>
          </a:p>
        </p:txBody>
      </p:sp>
      <p:sp>
        <p:nvSpPr>
          <p:cNvPr id="4" name="object 3"/>
          <p:cNvSpPr/>
          <p:nvPr/>
        </p:nvSpPr>
        <p:spPr>
          <a:xfrm>
            <a:off x="5809921" y="1132163"/>
            <a:ext cx="3196376" cy="5353755"/>
          </a:xfrm>
          <a:prstGeom prst="rect">
            <a:avLst/>
          </a:prstGeom>
          <a:blipFill>
            <a:blip r:embed="rId3" cstate="print"/>
            <a:stretch>
              <a:fillRect/>
            </a:stretch>
          </a:blipFill>
        </p:spPr>
        <p:txBody>
          <a:bodyPr wrap="square" lIns="0" tIns="0" rIns="0" bIns="0" rtlCol="0"/>
          <a:lstStyle/>
          <a:p>
            <a:endParaRPr/>
          </a:p>
        </p:txBody>
      </p:sp>
      <p:sp>
        <p:nvSpPr>
          <p:cNvPr id="5" name="TextBox 4"/>
          <p:cNvSpPr txBox="1"/>
          <p:nvPr/>
        </p:nvSpPr>
        <p:spPr>
          <a:xfrm>
            <a:off x="7527878" y="2815108"/>
            <a:ext cx="918034" cy="369332"/>
          </a:xfrm>
          <a:prstGeom prst="rect">
            <a:avLst/>
          </a:prstGeom>
          <a:noFill/>
        </p:spPr>
        <p:txBody>
          <a:bodyPr wrap="square" rtlCol="0">
            <a:spAutoFit/>
          </a:bodyPr>
          <a:lstStyle/>
          <a:p>
            <a:r>
              <a:rPr lang="en-US" b="1" dirty="0" smtClean="0"/>
              <a:t>EDA</a:t>
            </a:r>
            <a:endParaRPr lang="en-US" b="1" dirty="0"/>
          </a:p>
        </p:txBody>
      </p:sp>
    </p:spTree>
    <p:extLst>
      <p:ext uri="{BB962C8B-B14F-4D97-AF65-F5344CB8AC3E}">
        <p14:creationId xmlns:p14="http://schemas.microsoft.com/office/powerpoint/2010/main" val="341039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67545"/>
            <a:ext cx="7679483" cy="1143000"/>
          </a:xfrm>
        </p:spPr>
        <p:txBody>
          <a:bodyPr/>
          <a:lstStyle/>
          <a:p>
            <a:r>
              <a:rPr lang="en-US" dirty="0" smtClean="0"/>
              <a:t>Data Analysis</a:t>
            </a:r>
            <a:endParaRPr lang="en-US" dirty="0"/>
          </a:p>
        </p:txBody>
      </p:sp>
      <p:sp>
        <p:nvSpPr>
          <p:cNvPr id="3" name="Content Placeholder 2"/>
          <p:cNvSpPr>
            <a:spLocks noGrp="1"/>
          </p:cNvSpPr>
          <p:nvPr>
            <p:ph idx="1"/>
          </p:nvPr>
        </p:nvSpPr>
        <p:spPr>
          <a:xfrm>
            <a:off x="321312" y="1310549"/>
            <a:ext cx="8507114" cy="2468431"/>
          </a:xfrm>
        </p:spPr>
        <p:txBody>
          <a:bodyPr>
            <a:normAutofit fontScale="70000" lnSpcReduction="20000"/>
          </a:bodyPr>
          <a:lstStyle/>
          <a:p>
            <a:r>
              <a:rPr lang="en-US" dirty="0"/>
              <a:t>Data analysis can be classified as confirmatory analysis or exploratory </a:t>
            </a:r>
            <a:r>
              <a:rPr lang="en-US" dirty="0" smtClean="0"/>
              <a:t>analysis.  </a:t>
            </a:r>
            <a:r>
              <a:rPr lang="en-US" dirty="0" smtClean="0"/>
              <a:t>T</a:t>
            </a:r>
            <a:r>
              <a:rPr lang="en-US" dirty="0" smtClean="0"/>
              <a:t>he </a:t>
            </a:r>
            <a:r>
              <a:rPr lang="en-US" dirty="0" smtClean="0"/>
              <a:t>latter </a:t>
            </a:r>
            <a:r>
              <a:rPr lang="en-US" dirty="0"/>
              <a:t>of which is linked to data </a:t>
            </a:r>
            <a:r>
              <a:rPr lang="en-US" dirty="0" smtClean="0"/>
              <a:t>mining</a:t>
            </a:r>
          </a:p>
          <a:p>
            <a:pPr lvl="1"/>
            <a:r>
              <a:rPr lang="en-US" dirty="0"/>
              <a:t>Data mining is the computing process of </a:t>
            </a:r>
            <a:r>
              <a:rPr lang="en-US" b="1" dirty="0"/>
              <a:t>discovering patterns in large data sets</a:t>
            </a:r>
            <a:r>
              <a:rPr lang="en-US" dirty="0"/>
              <a:t> involving methods at the intersection of machine learning, statistics, and database systems.</a:t>
            </a:r>
            <a:endParaRPr lang="en-US" dirty="0" smtClean="0"/>
          </a:p>
          <a:p>
            <a:r>
              <a:rPr lang="en-US" b="1" dirty="0" smtClean="0"/>
              <a:t>Confirmatory </a:t>
            </a:r>
            <a:r>
              <a:rPr lang="en-US" b="1" dirty="0"/>
              <a:t>D</a:t>
            </a:r>
            <a:r>
              <a:rPr lang="en-US" b="1" dirty="0" smtClean="0"/>
              <a:t>ata </a:t>
            </a:r>
            <a:r>
              <a:rPr lang="en-US" b="1" dirty="0" smtClean="0"/>
              <a:t>A</a:t>
            </a:r>
            <a:r>
              <a:rPr lang="en-US" b="1" dirty="0" smtClean="0"/>
              <a:t>nalysis (CDA) </a:t>
            </a:r>
            <a:r>
              <a:rPr lang="en-US" dirty="0"/>
              <a:t>is a deductive approach where the cause of the </a:t>
            </a:r>
            <a:r>
              <a:rPr lang="en-US" dirty="0" smtClean="0"/>
              <a:t>phenomenon </a:t>
            </a:r>
            <a:r>
              <a:rPr lang="en-US" dirty="0"/>
              <a:t>being investigated is proposed beforehand. The proposed cause or assumption is called a </a:t>
            </a:r>
            <a:r>
              <a:rPr lang="en-US" dirty="0" smtClean="0"/>
              <a:t>hypothesis</a:t>
            </a:r>
            <a:r>
              <a:rPr lang="en-US" dirty="0"/>
              <a:t>. </a:t>
            </a:r>
          </a:p>
          <a:p>
            <a:endParaRPr lang="en-US" dirty="0"/>
          </a:p>
        </p:txBody>
      </p:sp>
      <p:sp>
        <p:nvSpPr>
          <p:cNvPr id="4" name="object 3"/>
          <p:cNvSpPr/>
          <p:nvPr/>
        </p:nvSpPr>
        <p:spPr>
          <a:xfrm>
            <a:off x="4265708" y="3778976"/>
            <a:ext cx="4679385" cy="2350592"/>
          </a:xfrm>
          <a:prstGeom prst="rect">
            <a:avLst/>
          </a:prstGeom>
          <a:blipFill>
            <a:blip r:embed="rId3" cstate="print"/>
            <a:stretch>
              <a:fillRect/>
            </a:stretch>
          </a:blipFill>
        </p:spPr>
        <p:txBody>
          <a:bodyPr wrap="square" lIns="0" tIns="0" rIns="0" bIns="0" rtlCol="0"/>
          <a:lstStyle/>
          <a:p>
            <a:endParaRPr/>
          </a:p>
        </p:txBody>
      </p:sp>
      <p:sp>
        <p:nvSpPr>
          <p:cNvPr id="5" name="Content Placeholder 2"/>
          <p:cNvSpPr txBox="1">
            <a:spLocks/>
          </p:cNvSpPr>
          <p:nvPr/>
        </p:nvSpPr>
        <p:spPr>
          <a:xfrm>
            <a:off x="321313" y="3778980"/>
            <a:ext cx="4284764" cy="2524417"/>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rgbClr val="273352"/>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accent2">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73352"/>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accent2">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2733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spc="-10" dirty="0">
                <a:cs typeface="Times New Roman"/>
              </a:rPr>
              <a:t>Exploratory </a:t>
            </a:r>
            <a:r>
              <a:rPr lang="en-US" b="1" spc="-10" dirty="0" smtClean="0">
                <a:cs typeface="Times New Roman"/>
              </a:rPr>
              <a:t>Data </a:t>
            </a:r>
            <a:r>
              <a:rPr lang="en-US" b="1" spc="-10" dirty="0" smtClean="0">
                <a:cs typeface="Times New Roman"/>
              </a:rPr>
              <a:t>A</a:t>
            </a:r>
            <a:r>
              <a:rPr lang="en-US" b="1" spc="-10" dirty="0" smtClean="0">
                <a:cs typeface="Times New Roman"/>
              </a:rPr>
              <a:t>nalysis (EDA)</a:t>
            </a:r>
            <a:r>
              <a:rPr lang="en-US" spc="-10" dirty="0" smtClean="0">
                <a:cs typeface="Times New Roman"/>
              </a:rPr>
              <a:t> </a:t>
            </a:r>
            <a:r>
              <a:rPr lang="en-US" spc="-10" dirty="0">
                <a:cs typeface="Times New Roman"/>
              </a:rPr>
              <a:t>is an inductive approach that is closely associated with data </a:t>
            </a:r>
            <a:r>
              <a:rPr lang="en-US" spc="-10" dirty="0" smtClean="0">
                <a:cs typeface="Times New Roman"/>
              </a:rPr>
              <a:t>mining</a:t>
            </a:r>
            <a:r>
              <a:rPr lang="en-US" spc="-10" dirty="0">
                <a:cs typeface="Times New Roman"/>
              </a:rPr>
              <a:t>. No hypothesis or predetermined assumptions are generated. Instead, the data is </a:t>
            </a:r>
            <a:r>
              <a:rPr lang="en-US" spc="-10" dirty="0" smtClean="0">
                <a:cs typeface="Times New Roman"/>
              </a:rPr>
              <a:t>explored </a:t>
            </a:r>
            <a:r>
              <a:rPr lang="en-US" spc="-10" dirty="0">
                <a:cs typeface="Times New Roman"/>
              </a:rPr>
              <a:t>through analysis to develop an understanding of the cause of the </a:t>
            </a:r>
            <a:r>
              <a:rPr lang="en-US" spc="-10" dirty="0" smtClean="0">
                <a:cs typeface="Times New Roman"/>
              </a:rPr>
              <a:t>phenomenon.</a:t>
            </a:r>
            <a:endParaRPr lang="en-US" dirty="0"/>
          </a:p>
        </p:txBody>
      </p:sp>
      <p:sp>
        <p:nvSpPr>
          <p:cNvPr id="7" name="Rectangle 6"/>
          <p:cNvSpPr/>
          <p:nvPr/>
        </p:nvSpPr>
        <p:spPr>
          <a:xfrm>
            <a:off x="3744701" y="6149508"/>
            <a:ext cx="5733356" cy="307777"/>
          </a:xfrm>
          <a:prstGeom prst="rect">
            <a:avLst/>
          </a:prstGeom>
        </p:spPr>
        <p:txBody>
          <a:bodyPr wrap="square">
            <a:spAutoFit/>
          </a:bodyPr>
          <a:lstStyle/>
          <a:p>
            <a:pPr marL="12700" indent="213360">
              <a:lnSpc>
                <a:spcPct val="100000"/>
              </a:lnSpc>
              <a:spcBef>
                <a:spcPts val="735"/>
              </a:spcBef>
            </a:pPr>
            <a:r>
              <a:rPr lang="en-US" sz="1400" b="1" spc="-15" dirty="0">
                <a:latin typeface="Times New Roman"/>
                <a:cs typeface="Times New Roman"/>
              </a:rPr>
              <a:t>Figure </a:t>
            </a:r>
            <a:r>
              <a:rPr lang="en-US" sz="1400" b="1" spc="-5" dirty="0">
                <a:latin typeface="Times New Roman"/>
                <a:cs typeface="Times New Roman"/>
              </a:rPr>
              <a:t>3.21 </a:t>
            </a:r>
            <a:r>
              <a:rPr lang="en-US" sz="1400" spc="-10" dirty="0">
                <a:latin typeface="Times New Roman"/>
                <a:cs typeface="Times New Roman"/>
              </a:rPr>
              <a:t>Data analysis can </a:t>
            </a:r>
            <a:r>
              <a:rPr lang="en-US" sz="1400" spc="-10" dirty="0" smtClean="0">
                <a:latin typeface="Times New Roman"/>
                <a:cs typeface="Times New Roman"/>
              </a:rPr>
              <a:t>be </a:t>
            </a:r>
            <a:r>
              <a:rPr lang="en-US" sz="1400" spc="-10" dirty="0">
                <a:latin typeface="Times New Roman"/>
                <a:cs typeface="Times New Roman"/>
              </a:rPr>
              <a:t>confirmatory </a:t>
            </a:r>
            <a:r>
              <a:rPr lang="en-US" sz="1400" spc="-5" dirty="0">
                <a:latin typeface="Times New Roman"/>
                <a:cs typeface="Times New Roman"/>
              </a:rPr>
              <a:t>or </a:t>
            </a:r>
            <a:r>
              <a:rPr lang="en-US" sz="1400" spc="-10" dirty="0">
                <a:latin typeface="Times New Roman"/>
                <a:cs typeface="Times New Roman"/>
              </a:rPr>
              <a:t>exploratory</a:t>
            </a:r>
            <a:r>
              <a:rPr lang="en-US" sz="1400" spc="210" dirty="0">
                <a:latin typeface="Times New Roman"/>
                <a:cs typeface="Times New Roman"/>
              </a:rPr>
              <a:t> </a:t>
            </a:r>
            <a:r>
              <a:rPr lang="en-US" sz="1400" spc="-10" dirty="0">
                <a:latin typeface="Times New Roman"/>
                <a:cs typeface="Times New Roman"/>
              </a:rPr>
              <a:t>analysis.</a:t>
            </a:r>
            <a:endParaRPr lang="en-US" sz="1400" dirty="0">
              <a:latin typeface="Times New Roman"/>
              <a:cs typeface="Times New Roman"/>
            </a:endParaRPr>
          </a:p>
        </p:txBody>
      </p:sp>
    </p:spTree>
    <p:extLst>
      <p:ext uri="{BB962C8B-B14F-4D97-AF65-F5344CB8AC3E}">
        <p14:creationId xmlns:p14="http://schemas.microsoft.com/office/powerpoint/2010/main" val="903879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and CDA</a:t>
            </a:r>
            <a:endParaRPr lang="en-US" dirty="0"/>
          </a:p>
        </p:txBody>
      </p:sp>
      <p:pic>
        <p:nvPicPr>
          <p:cNvPr id="4" name="Content Placeholder 3"/>
          <p:cNvPicPr>
            <a:picLocks noGrp="1" noChangeAspect="1"/>
          </p:cNvPicPr>
          <p:nvPr>
            <p:ph idx="1"/>
          </p:nvPr>
        </p:nvPicPr>
        <p:blipFill rotWithShape="1">
          <a:blip r:embed="rId2"/>
          <a:srcRect l="35347" t="10378" r="4043" b="25090"/>
          <a:stretch/>
        </p:blipFill>
        <p:spPr>
          <a:xfrm>
            <a:off x="872132" y="1417638"/>
            <a:ext cx="6257931" cy="4997184"/>
          </a:xfrm>
        </p:spPr>
      </p:pic>
      <p:sp>
        <p:nvSpPr>
          <p:cNvPr id="5" name="Oval 4"/>
          <p:cNvSpPr/>
          <p:nvPr/>
        </p:nvSpPr>
        <p:spPr>
          <a:xfrm>
            <a:off x="3335523" y="4222661"/>
            <a:ext cx="2111478" cy="36718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415002" y="4222661"/>
            <a:ext cx="2740199" cy="369332"/>
          </a:xfrm>
          <a:prstGeom prst="rect">
            <a:avLst/>
          </a:prstGeom>
          <a:noFill/>
        </p:spPr>
        <p:txBody>
          <a:bodyPr wrap="square" rtlCol="0">
            <a:spAutoFit/>
          </a:bodyPr>
          <a:lstStyle/>
          <a:p>
            <a:r>
              <a:rPr lang="en-US" dirty="0" smtClean="0"/>
              <a:t>Why this surge in </a:t>
            </a:r>
            <a:r>
              <a:rPr lang="en-US" dirty="0" err="1" smtClean="0"/>
              <a:t>netflow</a:t>
            </a:r>
            <a:r>
              <a:rPr lang="en-US" dirty="0" smtClean="0"/>
              <a:t>?</a:t>
            </a:r>
            <a:endParaRPr lang="en-US" dirty="0"/>
          </a:p>
        </p:txBody>
      </p:sp>
      <p:sp>
        <p:nvSpPr>
          <p:cNvPr id="7" name="TextBox 6"/>
          <p:cNvSpPr txBox="1"/>
          <p:nvPr/>
        </p:nvSpPr>
        <p:spPr>
          <a:xfrm>
            <a:off x="1927866" y="1340065"/>
            <a:ext cx="4115852" cy="369332"/>
          </a:xfrm>
          <a:prstGeom prst="rect">
            <a:avLst/>
          </a:prstGeom>
          <a:solidFill>
            <a:schemeClr val="bg1"/>
          </a:solidFill>
        </p:spPr>
        <p:txBody>
          <a:bodyPr wrap="square" rtlCol="0">
            <a:spAutoFit/>
          </a:bodyPr>
          <a:lstStyle/>
          <a:p>
            <a:r>
              <a:rPr lang="en-US" dirty="0" smtClean="0"/>
              <a:t>Just explore the data to see what is there.</a:t>
            </a:r>
            <a:endParaRPr lang="en-US" dirty="0"/>
          </a:p>
        </p:txBody>
      </p:sp>
      <p:sp>
        <p:nvSpPr>
          <p:cNvPr id="8" name="TextBox 7"/>
          <p:cNvSpPr txBox="1"/>
          <p:nvPr/>
        </p:nvSpPr>
        <p:spPr>
          <a:xfrm>
            <a:off x="6885255" y="6095721"/>
            <a:ext cx="2111478" cy="369332"/>
          </a:xfrm>
          <a:prstGeom prst="rect">
            <a:avLst/>
          </a:prstGeom>
          <a:noFill/>
        </p:spPr>
        <p:txBody>
          <a:bodyPr wrap="square" rtlCol="0">
            <a:spAutoFit/>
          </a:bodyPr>
          <a:lstStyle/>
          <a:p>
            <a:r>
              <a:rPr lang="en-US" dirty="0" smtClean="0"/>
              <a:t>Source: </a:t>
            </a:r>
            <a:r>
              <a:rPr lang="en-US" dirty="0" err="1" smtClean="0"/>
              <a:t>sflow.com</a:t>
            </a:r>
            <a:endParaRPr lang="en-US" dirty="0"/>
          </a:p>
        </p:txBody>
      </p:sp>
    </p:spTree>
    <p:extLst>
      <p:ext uri="{BB962C8B-B14F-4D97-AF65-F5344CB8AC3E}">
        <p14:creationId xmlns:p14="http://schemas.microsoft.com/office/powerpoint/2010/main" val="219420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95558"/>
            <a:ext cx="7679483" cy="1143000"/>
          </a:xfrm>
        </p:spPr>
        <p:txBody>
          <a:bodyPr/>
          <a:lstStyle/>
          <a:p>
            <a:r>
              <a:rPr lang="en-US" dirty="0" smtClean="0"/>
              <a:t>Visualization Types</a:t>
            </a:r>
            <a:endParaRPr lang="en-US" dirty="0"/>
          </a:p>
        </p:txBody>
      </p:sp>
      <p:pic>
        <p:nvPicPr>
          <p:cNvPr id="4" name="Content Placeholder 3"/>
          <p:cNvPicPr>
            <a:picLocks noGrp="1" noChangeAspect="1"/>
          </p:cNvPicPr>
          <p:nvPr>
            <p:ph idx="1"/>
          </p:nvPr>
        </p:nvPicPr>
        <p:blipFill rotWithShape="1">
          <a:blip r:embed="rId2"/>
          <a:srcRect l="10667" t="16672" r="22661" b="11417"/>
          <a:stretch/>
        </p:blipFill>
        <p:spPr>
          <a:xfrm>
            <a:off x="472159" y="1004393"/>
            <a:ext cx="8163500" cy="5503087"/>
          </a:xfrm>
        </p:spPr>
      </p:pic>
    </p:spTree>
    <p:extLst>
      <p:ext uri="{BB962C8B-B14F-4D97-AF65-F5344CB8AC3E}">
        <p14:creationId xmlns:p14="http://schemas.microsoft.com/office/powerpoint/2010/main" val="309185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a:t>
            </a:r>
            <a:endParaRPr lang="en-US" dirty="0"/>
          </a:p>
        </p:txBody>
      </p:sp>
      <p:sp>
        <p:nvSpPr>
          <p:cNvPr id="3" name="Content Placeholder 2"/>
          <p:cNvSpPr>
            <a:spLocks noGrp="1"/>
          </p:cNvSpPr>
          <p:nvPr>
            <p:ph idx="1"/>
          </p:nvPr>
        </p:nvSpPr>
        <p:spPr>
          <a:xfrm>
            <a:off x="198908" y="1388564"/>
            <a:ext cx="5828835" cy="5257796"/>
          </a:xfrm>
        </p:spPr>
        <p:txBody>
          <a:bodyPr>
            <a:normAutofit fontScale="70000" lnSpcReduction="20000"/>
          </a:bodyPr>
          <a:lstStyle/>
          <a:p>
            <a:r>
              <a:rPr lang="en-US" dirty="0" smtClean="0"/>
              <a:t>The </a:t>
            </a:r>
            <a:r>
              <a:rPr lang="en-US" dirty="0"/>
              <a:t>Data Visualization </a:t>
            </a:r>
            <a:r>
              <a:rPr lang="en-US" dirty="0" smtClean="0"/>
              <a:t>stage</a:t>
            </a:r>
            <a:r>
              <a:rPr lang="en-US" dirty="0"/>
              <a:t> </a:t>
            </a:r>
            <a:r>
              <a:rPr lang="en-US" dirty="0" smtClean="0"/>
              <a:t>is </a:t>
            </a:r>
            <a:r>
              <a:rPr lang="en-US" dirty="0"/>
              <a:t>dedicated to </a:t>
            </a:r>
            <a:r>
              <a:rPr lang="en-US" b="1" dirty="0"/>
              <a:t>using data </a:t>
            </a:r>
            <a:r>
              <a:rPr lang="en-US" b="1" dirty="0" smtClean="0"/>
              <a:t>visualization </a:t>
            </a:r>
            <a:r>
              <a:rPr lang="en-US" b="1" dirty="0"/>
              <a:t>techniques and tools to graphically </a:t>
            </a:r>
            <a:r>
              <a:rPr lang="en-US" b="1" dirty="0" smtClean="0"/>
              <a:t>communicate, represent and interpret </a:t>
            </a:r>
            <a:r>
              <a:rPr lang="en-US" dirty="0"/>
              <a:t>the analysis results for </a:t>
            </a:r>
            <a:r>
              <a:rPr lang="en-US" dirty="0" smtClean="0"/>
              <a:t>effective </a:t>
            </a:r>
            <a:r>
              <a:rPr lang="en-US" dirty="0"/>
              <a:t>interpretation by business users</a:t>
            </a:r>
            <a:r>
              <a:rPr lang="en-US" dirty="0" smtClean="0"/>
              <a:t>.</a:t>
            </a:r>
          </a:p>
          <a:p>
            <a:r>
              <a:rPr lang="en-US" spc="-10" dirty="0">
                <a:cs typeface="Times New Roman"/>
              </a:rPr>
              <a:t>The Data Visualization </a:t>
            </a:r>
            <a:r>
              <a:rPr lang="en-US" spc="-10" dirty="0" smtClean="0">
                <a:cs typeface="Times New Roman"/>
              </a:rPr>
              <a:t>stage </a:t>
            </a:r>
            <a:r>
              <a:rPr lang="en-US" spc="-10" dirty="0">
                <a:cs typeface="Times New Roman"/>
              </a:rPr>
              <a:t>is dedicated to using data </a:t>
            </a:r>
            <a:r>
              <a:rPr lang="en-US" spc="-10" dirty="0" smtClean="0">
                <a:cs typeface="Times New Roman"/>
              </a:rPr>
              <a:t>visualization </a:t>
            </a:r>
            <a:r>
              <a:rPr lang="en-US" spc="-10" dirty="0">
                <a:cs typeface="Times New Roman"/>
              </a:rPr>
              <a:t>techniques and tools to </a:t>
            </a:r>
            <a:r>
              <a:rPr lang="en-US" b="1" spc="-10" dirty="0">
                <a:cs typeface="Times New Roman"/>
              </a:rPr>
              <a:t>graphically communicate the analysis</a:t>
            </a:r>
            <a:r>
              <a:rPr lang="en-US" spc="-10" dirty="0">
                <a:cs typeface="Times New Roman"/>
              </a:rPr>
              <a:t> results for </a:t>
            </a:r>
            <a:r>
              <a:rPr lang="en-US" spc="-10" dirty="0" smtClean="0">
                <a:cs typeface="Times New Roman"/>
              </a:rPr>
              <a:t>effective </a:t>
            </a:r>
            <a:r>
              <a:rPr lang="en-US" spc="-10" dirty="0">
                <a:cs typeface="Times New Roman"/>
              </a:rPr>
              <a:t>interpretation by business users.</a:t>
            </a:r>
          </a:p>
          <a:p>
            <a:r>
              <a:rPr lang="en-US" spc="-10" dirty="0" smtClean="0">
                <a:cs typeface="Times New Roman"/>
              </a:rPr>
              <a:t>The </a:t>
            </a:r>
            <a:r>
              <a:rPr lang="en-US" spc="-10" dirty="0">
                <a:cs typeface="Times New Roman"/>
              </a:rPr>
              <a:t>results </a:t>
            </a:r>
            <a:r>
              <a:rPr lang="en-US" spc="-5" dirty="0">
                <a:cs typeface="Times New Roman"/>
              </a:rPr>
              <a:t>of </a:t>
            </a:r>
            <a:r>
              <a:rPr lang="en-US" spc="-10" dirty="0">
                <a:cs typeface="Times New Roman"/>
              </a:rPr>
              <a:t>completing the Data </a:t>
            </a:r>
            <a:r>
              <a:rPr lang="en-US" spc="-15" dirty="0">
                <a:cs typeface="Times New Roman"/>
              </a:rPr>
              <a:t>Visualization </a:t>
            </a:r>
            <a:r>
              <a:rPr lang="en-US" spc="-10" dirty="0">
                <a:cs typeface="Times New Roman"/>
              </a:rPr>
              <a:t>stage provide users with the ability to </a:t>
            </a:r>
            <a:r>
              <a:rPr lang="en-US" spc="-10" dirty="0" smtClean="0">
                <a:cs typeface="Times New Roman"/>
              </a:rPr>
              <a:t>perform </a:t>
            </a:r>
            <a:r>
              <a:rPr lang="en-US" spc="-10" dirty="0">
                <a:cs typeface="Times New Roman"/>
              </a:rPr>
              <a:t>visual analysis, allowing for the discovery </a:t>
            </a:r>
            <a:r>
              <a:rPr lang="en-US" spc="-5" dirty="0">
                <a:cs typeface="Times New Roman"/>
              </a:rPr>
              <a:t>of </a:t>
            </a:r>
            <a:r>
              <a:rPr lang="en-US" spc="-10" dirty="0">
                <a:cs typeface="Times New Roman"/>
              </a:rPr>
              <a:t>answers to questions that users have  </a:t>
            </a:r>
            <a:r>
              <a:rPr lang="en-US" spc="-5" dirty="0">
                <a:cs typeface="Times New Roman"/>
              </a:rPr>
              <a:t>not </a:t>
            </a:r>
            <a:r>
              <a:rPr lang="en-US" spc="-10" dirty="0">
                <a:cs typeface="Times New Roman"/>
              </a:rPr>
              <a:t>yet even formulated. </a:t>
            </a:r>
            <a:endParaRPr lang="en-US" dirty="0"/>
          </a:p>
          <a:p>
            <a:endParaRPr lang="en-US" dirty="0"/>
          </a:p>
        </p:txBody>
      </p:sp>
      <p:sp>
        <p:nvSpPr>
          <p:cNvPr id="4" name="object 2"/>
          <p:cNvSpPr/>
          <p:nvPr/>
        </p:nvSpPr>
        <p:spPr>
          <a:xfrm>
            <a:off x="6027744" y="1254559"/>
            <a:ext cx="2844463" cy="52389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3689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95558"/>
            <a:ext cx="7679483" cy="1143000"/>
          </a:xfrm>
        </p:spPr>
        <p:txBody>
          <a:bodyPr/>
          <a:lstStyle/>
          <a:p>
            <a:r>
              <a:rPr lang="en-US" dirty="0" smtClean="0"/>
              <a:t>Utilization of Analysis Results</a:t>
            </a:r>
            <a:endParaRPr lang="en-US" dirty="0"/>
          </a:p>
        </p:txBody>
      </p:sp>
      <p:sp>
        <p:nvSpPr>
          <p:cNvPr id="3" name="Content Placeholder 2"/>
          <p:cNvSpPr>
            <a:spLocks noGrp="1"/>
          </p:cNvSpPr>
          <p:nvPr>
            <p:ph idx="1"/>
          </p:nvPr>
        </p:nvSpPr>
        <p:spPr>
          <a:xfrm>
            <a:off x="168306" y="1193199"/>
            <a:ext cx="5586148" cy="5432812"/>
          </a:xfrm>
        </p:spPr>
        <p:txBody>
          <a:bodyPr>
            <a:normAutofit fontScale="70000" lnSpcReduction="20000"/>
          </a:bodyPr>
          <a:lstStyle/>
          <a:p>
            <a:r>
              <a:rPr lang="en-US" b="1" dirty="0"/>
              <a:t>Subsequent to analysis results </a:t>
            </a:r>
            <a:r>
              <a:rPr lang="en-US" dirty="0"/>
              <a:t>being made available to business users to support business  decision-making, such as via dashboards, there may be further opportunities to utilize the  analysis results. </a:t>
            </a:r>
            <a:endParaRPr lang="en-US" dirty="0" smtClean="0"/>
          </a:p>
          <a:p>
            <a:r>
              <a:rPr lang="en-US" dirty="0" smtClean="0"/>
              <a:t>The </a:t>
            </a:r>
            <a:r>
              <a:rPr lang="en-US" dirty="0"/>
              <a:t>Utilization of Analysis Results </a:t>
            </a:r>
            <a:r>
              <a:rPr lang="en-US" dirty="0" smtClean="0"/>
              <a:t>stage is dedicated </a:t>
            </a:r>
            <a:r>
              <a:rPr lang="en-US" dirty="0"/>
              <a:t>to d</a:t>
            </a:r>
            <a:r>
              <a:rPr lang="en-US" b="1" dirty="0"/>
              <a:t>etermining how and where processed analysis data can be further leveraged</a:t>
            </a:r>
            <a:r>
              <a:rPr lang="en-US" b="1" dirty="0" smtClean="0"/>
              <a:t>.</a:t>
            </a:r>
          </a:p>
          <a:p>
            <a:r>
              <a:rPr lang="en-US" spc="-10" dirty="0">
                <a:cs typeface="Times New Roman"/>
              </a:rPr>
              <a:t>Depending on the nature </a:t>
            </a:r>
            <a:r>
              <a:rPr lang="en-US" spc="-5" dirty="0">
                <a:cs typeface="Times New Roman"/>
              </a:rPr>
              <a:t>of </a:t>
            </a:r>
            <a:r>
              <a:rPr lang="en-US" spc="-10" dirty="0">
                <a:cs typeface="Times New Roman"/>
              </a:rPr>
              <a:t>the analysis problems being addressed, it is possible for the  analysis results </a:t>
            </a:r>
            <a:r>
              <a:rPr lang="en-US" b="1" spc="-10" dirty="0">
                <a:cs typeface="Times New Roman"/>
              </a:rPr>
              <a:t>to produce “models</a:t>
            </a:r>
            <a:r>
              <a:rPr lang="en-US" spc="-10" dirty="0">
                <a:cs typeface="Times New Roman"/>
              </a:rPr>
              <a:t>” that encapsulate new insights and understandings  about the nature </a:t>
            </a:r>
            <a:r>
              <a:rPr lang="en-US" spc="-5" dirty="0">
                <a:cs typeface="Times New Roman"/>
              </a:rPr>
              <a:t>of </a:t>
            </a:r>
            <a:r>
              <a:rPr lang="en-US" spc="-10" dirty="0">
                <a:cs typeface="Times New Roman"/>
              </a:rPr>
              <a:t>the patterns and relationships that exist within the data that was  analyzed</a:t>
            </a:r>
            <a:r>
              <a:rPr lang="en-US" spc="-10" dirty="0" smtClean="0">
                <a:cs typeface="Times New Roman"/>
              </a:rPr>
              <a:t>.</a:t>
            </a:r>
          </a:p>
          <a:p>
            <a:endParaRPr lang="en-US" dirty="0"/>
          </a:p>
        </p:txBody>
      </p:sp>
      <p:sp>
        <p:nvSpPr>
          <p:cNvPr id="4" name="object 2"/>
          <p:cNvSpPr/>
          <p:nvPr/>
        </p:nvSpPr>
        <p:spPr>
          <a:xfrm>
            <a:off x="5754455" y="1193365"/>
            <a:ext cx="3058671" cy="530012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47135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Enterprise Technologies and Big Data Business Intelligence</a:t>
            </a:r>
            <a:endParaRPr lang="en-US" dirty="0"/>
          </a:p>
        </p:txBody>
      </p:sp>
      <p:sp>
        <p:nvSpPr>
          <p:cNvPr id="3" name="Content Placeholder 2"/>
          <p:cNvSpPr>
            <a:spLocks noGrp="1"/>
          </p:cNvSpPr>
          <p:nvPr>
            <p:ph idx="1"/>
          </p:nvPr>
        </p:nvSpPr>
        <p:spPr>
          <a:xfrm>
            <a:off x="457200" y="1546936"/>
            <a:ext cx="8229600" cy="5004782"/>
          </a:xfrm>
        </p:spPr>
        <p:txBody>
          <a:bodyPr>
            <a:normAutofit fontScale="70000" lnSpcReduction="20000"/>
          </a:bodyPr>
          <a:lstStyle/>
          <a:p>
            <a:pPr marL="0" indent="0">
              <a:buNone/>
            </a:pPr>
            <a:r>
              <a:rPr lang="en-US" dirty="0"/>
              <a:t>D</a:t>
            </a:r>
            <a:r>
              <a:rPr lang="en-US" dirty="0" smtClean="0"/>
              <a:t>ata </a:t>
            </a:r>
            <a:r>
              <a:rPr lang="en-US" dirty="0"/>
              <a:t>is collected from throughout the enterprise and </a:t>
            </a:r>
            <a:r>
              <a:rPr lang="en-US" dirty="0" smtClean="0"/>
              <a:t>warehoused </a:t>
            </a:r>
            <a:r>
              <a:rPr lang="en-US" dirty="0"/>
              <a:t>in a data </a:t>
            </a:r>
            <a:r>
              <a:rPr lang="en-US" dirty="0" smtClean="0"/>
              <a:t>warehouse,  </a:t>
            </a:r>
            <a:r>
              <a:rPr lang="en-US" dirty="0"/>
              <a:t>analytical processing </a:t>
            </a:r>
            <a:r>
              <a:rPr lang="en-US" dirty="0" smtClean="0"/>
              <a:t>systems </a:t>
            </a:r>
            <a:r>
              <a:rPr lang="en-US" dirty="0"/>
              <a:t>answer more complex queries and provide deeper insight into </a:t>
            </a:r>
            <a:r>
              <a:rPr lang="en-US" dirty="0" smtClean="0"/>
              <a:t>business </a:t>
            </a:r>
            <a:r>
              <a:rPr lang="en-US" dirty="0"/>
              <a:t>operations</a:t>
            </a:r>
            <a:r>
              <a:rPr lang="en-US" dirty="0" smtClean="0"/>
              <a:t>.</a:t>
            </a:r>
          </a:p>
          <a:p>
            <a:pPr marL="0" indent="0">
              <a:buNone/>
            </a:pPr>
            <a:r>
              <a:rPr lang="en-US" dirty="0" smtClean="0"/>
              <a:t>It </a:t>
            </a:r>
            <a:r>
              <a:rPr lang="en-US" dirty="0"/>
              <a:t>is from these data </a:t>
            </a:r>
            <a:r>
              <a:rPr lang="en-US" dirty="0" smtClean="0"/>
              <a:t>stores and processing </a:t>
            </a:r>
            <a:r>
              <a:rPr lang="en-US" dirty="0"/>
              <a:t>that management </a:t>
            </a:r>
            <a:r>
              <a:rPr lang="en-US" dirty="0" smtClean="0"/>
              <a:t>gains </a:t>
            </a:r>
            <a:r>
              <a:rPr lang="en-US" dirty="0"/>
              <a:t>insight into broader corporate performance and </a:t>
            </a:r>
            <a:r>
              <a:rPr lang="en-US" dirty="0" smtClean="0"/>
              <a:t>KPIs which include</a:t>
            </a:r>
            <a:endParaRPr lang="en-US" dirty="0"/>
          </a:p>
          <a:p>
            <a:r>
              <a:rPr lang="en-US" dirty="0" smtClean="0"/>
              <a:t>Operations/Research Storage and Processing Technologies</a:t>
            </a:r>
          </a:p>
          <a:p>
            <a:pPr lvl="1"/>
            <a:r>
              <a:rPr lang="en-US" dirty="0" smtClean="0"/>
              <a:t>Stream Processing</a:t>
            </a:r>
          </a:p>
          <a:p>
            <a:pPr lvl="1"/>
            <a:r>
              <a:rPr lang="en-US" dirty="0" smtClean="0"/>
              <a:t>Batch Processing</a:t>
            </a:r>
          </a:p>
          <a:p>
            <a:r>
              <a:rPr lang="en-US" dirty="0"/>
              <a:t>Business Storage and Processing </a:t>
            </a:r>
            <a:r>
              <a:rPr lang="en-US" dirty="0" smtClean="0"/>
              <a:t>Technologies</a:t>
            </a:r>
            <a:endParaRPr lang="en-US" dirty="0" smtClean="0"/>
          </a:p>
          <a:p>
            <a:pPr lvl="1"/>
            <a:r>
              <a:rPr lang="en-US" dirty="0" smtClean="0"/>
              <a:t>OLAP </a:t>
            </a:r>
            <a:r>
              <a:rPr lang="en-US" dirty="0"/>
              <a:t>(</a:t>
            </a:r>
            <a:r>
              <a:rPr lang="en-US" dirty="0" err="1"/>
              <a:t>Vertica</a:t>
            </a:r>
            <a:r>
              <a:rPr lang="en-US" dirty="0"/>
              <a:t>, </a:t>
            </a:r>
            <a:r>
              <a:rPr lang="en-US" dirty="0" err="1"/>
              <a:t>Netezza</a:t>
            </a:r>
            <a:r>
              <a:rPr lang="en-US" dirty="0"/>
              <a:t>, Hadoop</a:t>
            </a:r>
            <a:r>
              <a:rPr lang="en-US" dirty="0" smtClean="0"/>
              <a:t>)</a:t>
            </a:r>
          </a:p>
          <a:p>
            <a:pPr lvl="1"/>
            <a:r>
              <a:rPr lang="en-US" dirty="0"/>
              <a:t>OLTP-oriented databases: (</a:t>
            </a:r>
            <a:r>
              <a:rPr lang="en-US" dirty="0" err="1"/>
              <a:t>Postgres</a:t>
            </a:r>
            <a:r>
              <a:rPr lang="en-US" dirty="0"/>
              <a:t>, MySQL, </a:t>
            </a:r>
            <a:r>
              <a:rPr lang="en-US" dirty="0" err="1" smtClean="0"/>
              <a:t>VoltDB</a:t>
            </a:r>
            <a:r>
              <a:rPr lang="en-US" dirty="0" smtClean="0"/>
              <a:t>, Oracle),</a:t>
            </a:r>
            <a:endParaRPr lang="en-US" dirty="0" smtClean="0"/>
          </a:p>
          <a:p>
            <a:r>
              <a:rPr lang="en-US" dirty="0"/>
              <a:t>H</a:t>
            </a:r>
            <a:r>
              <a:rPr lang="en-US" dirty="0" smtClean="0"/>
              <a:t>ybrid </a:t>
            </a:r>
            <a:r>
              <a:rPr lang="en-US" dirty="0"/>
              <a:t>OLTP and OLAP: (</a:t>
            </a:r>
            <a:r>
              <a:rPr lang="en-US" dirty="0" err="1"/>
              <a:t>HBase</a:t>
            </a:r>
            <a:r>
              <a:rPr lang="en-US" dirty="0"/>
              <a:t>, Cassandra, </a:t>
            </a:r>
            <a:r>
              <a:rPr lang="en-US" dirty="0" err="1"/>
              <a:t>MongoDB</a:t>
            </a:r>
            <a:r>
              <a:rPr lang="en-US" dirty="0" smtClean="0"/>
              <a:t>)</a:t>
            </a:r>
          </a:p>
          <a:p>
            <a:r>
              <a:rPr lang="en-US" dirty="0" smtClean="0"/>
              <a:t>Extract </a:t>
            </a:r>
            <a:r>
              <a:rPr lang="en-US" dirty="0"/>
              <a:t>Transform Load (ETL</a:t>
            </a:r>
            <a:r>
              <a:rPr lang="en-US" dirty="0" smtClean="0"/>
              <a:t>) Processes</a:t>
            </a:r>
            <a:endParaRPr lang="en-US" dirty="0"/>
          </a:p>
          <a:p>
            <a:r>
              <a:rPr lang="en-US" dirty="0"/>
              <a:t>Data Warehouses</a:t>
            </a:r>
          </a:p>
          <a:p>
            <a:r>
              <a:rPr lang="en-US" dirty="0"/>
              <a:t>Data Marts</a:t>
            </a:r>
            <a:endParaRPr lang="en-US" dirty="0" smtClean="0"/>
          </a:p>
          <a:p>
            <a:pPr marL="457200" lvl="1" indent="0">
              <a:buNone/>
            </a:pPr>
            <a:endParaRPr lang="en-US" dirty="0" smtClean="0"/>
          </a:p>
          <a:p>
            <a:endParaRPr lang="en-US" dirty="0"/>
          </a:p>
        </p:txBody>
      </p:sp>
    </p:spTree>
    <p:extLst>
      <p:ext uri="{BB962C8B-B14F-4D97-AF65-F5344CB8AC3E}">
        <p14:creationId xmlns:p14="http://schemas.microsoft.com/office/powerpoint/2010/main" val="2411035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smtClean="0"/>
              <a:t>Streaming?</a:t>
            </a:r>
            <a:endParaRPr lang="en-US" dirty="0"/>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59" t="7241" r="-892" b="6833"/>
          <a:stretch/>
        </p:blipFill>
        <p:spPr bwMode="auto">
          <a:xfrm>
            <a:off x="2" y="1584961"/>
            <a:ext cx="9241650" cy="4474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69954" y="6165701"/>
            <a:ext cx="1912570" cy="369332"/>
          </a:xfrm>
          <a:prstGeom prst="rect">
            <a:avLst/>
          </a:prstGeom>
          <a:noFill/>
        </p:spPr>
        <p:txBody>
          <a:bodyPr wrap="square" rtlCol="0">
            <a:spAutoFit/>
          </a:bodyPr>
          <a:lstStyle/>
          <a:p>
            <a:r>
              <a:rPr lang="en-US" dirty="0" smtClean="0"/>
              <a:t>Source: </a:t>
            </a:r>
            <a:r>
              <a:rPr lang="en-US" dirty="0" err="1" smtClean="0"/>
              <a:t>Tibco.com</a:t>
            </a:r>
            <a:endParaRPr lang="en-US" dirty="0"/>
          </a:p>
        </p:txBody>
      </p:sp>
    </p:spTree>
    <p:extLst>
      <p:ext uri="{BB962C8B-B14F-4D97-AF65-F5344CB8AC3E}">
        <p14:creationId xmlns:p14="http://schemas.microsoft.com/office/powerpoint/2010/main" val="3949292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and OLTP</a:t>
            </a:r>
            <a:endParaRPr lang="en-US" dirty="0"/>
          </a:p>
        </p:txBody>
      </p:sp>
      <p:sp>
        <p:nvSpPr>
          <p:cNvPr id="3" name="Content Placeholder 2"/>
          <p:cNvSpPr>
            <a:spLocks noGrp="1"/>
          </p:cNvSpPr>
          <p:nvPr>
            <p:ph idx="1"/>
          </p:nvPr>
        </p:nvSpPr>
        <p:spPr>
          <a:xfrm>
            <a:off x="457200" y="1417642"/>
            <a:ext cx="8229600" cy="3954797"/>
          </a:xfrm>
        </p:spPr>
        <p:txBody>
          <a:bodyPr>
            <a:normAutofit fontScale="85000" lnSpcReduction="20000"/>
          </a:bodyPr>
          <a:lstStyle/>
          <a:p>
            <a:pPr marL="0" indent="0">
              <a:buNone/>
            </a:pPr>
            <a:r>
              <a:rPr lang="en-US" dirty="0" smtClean="0"/>
              <a:t>Streaming Processing</a:t>
            </a:r>
          </a:p>
          <a:p>
            <a:r>
              <a:rPr lang="en-US" dirty="0" smtClean="0"/>
              <a:t>Under </a:t>
            </a:r>
            <a:r>
              <a:rPr lang="en-US" dirty="0"/>
              <a:t>the streaming model, data is fed into analytics tools piece-by-piece. The processing is usually done in real time</a:t>
            </a:r>
            <a:r>
              <a:rPr lang="en-US" dirty="0" smtClean="0"/>
              <a:t>.</a:t>
            </a:r>
          </a:p>
          <a:p>
            <a:r>
              <a:rPr lang="en-US" dirty="0" smtClean="0"/>
              <a:t>Online Transaction Processing (OLTP)</a:t>
            </a:r>
          </a:p>
          <a:p>
            <a:pPr lvl="1"/>
            <a:r>
              <a:rPr lang="en-US" spc="-45" dirty="0">
                <a:cs typeface="Times New Roman"/>
              </a:rPr>
              <a:t>OLTP </a:t>
            </a:r>
            <a:r>
              <a:rPr lang="en-US" spc="-10" dirty="0">
                <a:cs typeface="Times New Roman"/>
              </a:rPr>
              <a:t>is </a:t>
            </a:r>
            <a:r>
              <a:rPr lang="en-US" spc="-5" dirty="0">
                <a:cs typeface="Times New Roman"/>
              </a:rPr>
              <a:t>a </a:t>
            </a:r>
            <a:r>
              <a:rPr lang="en-US" spc="-10" dirty="0">
                <a:cs typeface="Times New Roman"/>
              </a:rPr>
              <a:t>software system that processes transaction-oriented data. The term “online  transaction” refers to the completion </a:t>
            </a:r>
            <a:r>
              <a:rPr lang="en-US" spc="-5" dirty="0">
                <a:cs typeface="Times New Roman"/>
              </a:rPr>
              <a:t>of </a:t>
            </a:r>
            <a:r>
              <a:rPr lang="en-US" spc="-10" dirty="0">
                <a:cs typeface="Times New Roman"/>
              </a:rPr>
              <a:t>an activity in </a:t>
            </a:r>
            <a:r>
              <a:rPr lang="en-US" spc="-10" dirty="0" smtClean="0">
                <a:cs typeface="Times New Roman"/>
              </a:rPr>
              <a:t>real-time </a:t>
            </a:r>
            <a:r>
              <a:rPr lang="en-US" spc="-10" dirty="0">
                <a:cs typeface="Times New Roman"/>
              </a:rPr>
              <a:t>and is </a:t>
            </a:r>
            <a:r>
              <a:rPr lang="en-US" spc="-5" dirty="0">
                <a:cs typeface="Times New Roman"/>
              </a:rPr>
              <a:t>not </a:t>
            </a:r>
            <a:r>
              <a:rPr lang="en-US" spc="-10" dirty="0">
                <a:cs typeface="Times New Roman"/>
              </a:rPr>
              <a:t>batch-processed.  </a:t>
            </a:r>
            <a:r>
              <a:rPr lang="en-US" spc="-45" dirty="0">
                <a:cs typeface="Times New Roman"/>
              </a:rPr>
              <a:t>OLTP </a:t>
            </a:r>
            <a:r>
              <a:rPr lang="en-US" spc="-10" dirty="0">
                <a:cs typeface="Times New Roman"/>
              </a:rPr>
              <a:t>systems store operational data that is normalized. This data is </a:t>
            </a:r>
            <a:r>
              <a:rPr lang="en-US" spc="-5" dirty="0">
                <a:cs typeface="Times New Roman"/>
              </a:rPr>
              <a:t>a </a:t>
            </a:r>
            <a:r>
              <a:rPr lang="en-US" spc="-10" dirty="0">
                <a:cs typeface="Times New Roman"/>
              </a:rPr>
              <a:t>common source </a:t>
            </a:r>
            <a:r>
              <a:rPr lang="en-US" spc="-5" dirty="0">
                <a:cs typeface="Times New Roman"/>
              </a:rPr>
              <a:t>of  </a:t>
            </a:r>
            <a:r>
              <a:rPr lang="en-US" spc="-10" dirty="0">
                <a:cs typeface="Times New Roman"/>
              </a:rPr>
              <a:t>structured data and serves as input to many analytic processes</a:t>
            </a:r>
            <a:endParaRPr lang="en-US" dirty="0"/>
          </a:p>
        </p:txBody>
      </p:sp>
      <p:sp>
        <p:nvSpPr>
          <p:cNvPr id="4" name="object 3"/>
          <p:cNvSpPr/>
          <p:nvPr/>
        </p:nvSpPr>
        <p:spPr>
          <a:xfrm>
            <a:off x="2418229" y="5171242"/>
            <a:ext cx="4459379" cy="1078801"/>
          </a:xfrm>
          <a:prstGeom prst="rect">
            <a:avLst/>
          </a:prstGeom>
          <a:blipFill>
            <a:blip r:embed="rId2" cstate="print"/>
            <a:stretch>
              <a:fillRect/>
            </a:stretch>
          </a:blipFill>
        </p:spPr>
        <p:txBody>
          <a:bodyPr wrap="square" lIns="0" tIns="0" rIns="0" bIns="0" rtlCol="0"/>
          <a:lstStyle/>
          <a:p>
            <a:endParaRPr dirty="0"/>
          </a:p>
        </p:txBody>
      </p:sp>
      <p:sp>
        <p:nvSpPr>
          <p:cNvPr id="5" name="Rectangle 4"/>
          <p:cNvSpPr/>
          <p:nvPr/>
        </p:nvSpPr>
        <p:spPr>
          <a:xfrm>
            <a:off x="457201" y="6194225"/>
            <a:ext cx="9960668" cy="315898"/>
          </a:xfrm>
          <a:prstGeom prst="rect">
            <a:avLst/>
          </a:prstGeom>
        </p:spPr>
        <p:txBody>
          <a:bodyPr wrap="square">
            <a:spAutoFit/>
          </a:bodyPr>
          <a:lstStyle/>
          <a:p>
            <a:pPr marL="2771775" marR="165735" indent="-2536825">
              <a:lnSpc>
                <a:spcPts val="1660"/>
              </a:lnSpc>
              <a:spcBef>
                <a:spcPts val="210"/>
              </a:spcBef>
            </a:pPr>
            <a:r>
              <a:rPr lang="en-US" sz="1600" b="1" spc="-15" dirty="0">
                <a:latin typeface="Times New Roman"/>
                <a:cs typeface="Times New Roman"/>
              </a:rPr>
              <a:t>Figure </a:t>
            </a:r>
            <a:r>
              <a:rPr lang="en-US" sz="1600" b="1" spc="-5" dirty="0">
                <a:latin typeface="Times New Roman"/>
                <a:cs typeface="Times New Roman"/>
              </a:rPr>
              <a:t>4.1 </a:t>
            </a:r>
            <a:r>
              <a:rPr lang="en-US" sz="1600" spc="-45" dirty="0">
                <a:latin typeface="Times New Roman"/>
                <a:cs typeface="Times New Roman"/>
              </a:rPr>
              <a:t>OLTP </a:t>
            </a:r>
            <a:r>
              <a:rPr lang="en-US" sz="1600" spc="-10" dirty="0">
                <a:latin typeface="Times New Roman"/>
                <a:cs typeface="Times New Roman"/>
              </a:rPr>
              <a:t>systems perform </a:t>
            </a:r>
            <a:r>
              <a:rPr lang="en-US" sz="1600" spc="-10" dirty="0" smtClean="0">
                <a:latin typeface="Times New Roman"/>
                <a:cs typeface="Times New Roman"/>
              </a:rPr>
              <a:t>simple database </a:t>
            </a:r>
            <a:r>
              <a:rPr lang="en-US" sz="1600" spc="-10" dirty="0">
                <a:latin typeface="Times New Roman"/>
                <a:cs typeface="Times New Roman"/>
              </a:rPr>
              <a:t>operations to provide sub-second  response</a:t>
            </a:r>
            <a:r>
              <a:rPr lang="en-US" sz="1600" spc="-60" dirty="0">
                <a:latin typeface="Times New Roman"/>
                <a:cs typeface="Times New Roman"/>
              </a:rPr>
              <a:t> </a:t>
            </a:r>
            <a:r>
              <a:rPr lang="en-US" sz="1600" spc="-10" dirty="0">
                <a:latin typeface="Times New Roman"/>
                <a:cs typeface="Times New Roman"/>
              </a:rPr>
              <a:t>times.</a:t>
            </a:r>
            <a:endParaRPr lang="en-US" sz="1600" dirty="0">
              <a:latin typeface="Times New Roman"/>
              <a:cs typeface="Times New Roman"/>
            </a:endParaRPr>
          </a:p>
        </p:txBody>
      </p:sp>
    </p:spTree>
    <p:extLst>
      <p:ext uri="{BB962C8B-B14F-4D97-AF65-F5344CB8AC3E}">
        <p14:creationId xmlns:p14="http://schemas.microsoft.com/office/powerpoint/2010/main" val="3907390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46718"/>
            <a:ext cx="7679483" cy="1143000"/>
          </a:xfrm>
        </p:spPr>
        <p:txBody>
          <a:bodyPr/>
          <a:lstStyle/>
          <a:p>
            <a:r>
              <a:rPr lang="en-US" dirty="0" smtClean="0"/>
              <a:t>Batch and OLAP</a:t>
            </a:r>
            <a:endParaRPr lang="en-US" dirty="0"/>
          </a:p>
        </p:txBody>
      </p:sp>
      <p:sp>
        <p:nvSpPr>
          <p:cNvPr id="3" name="Content Placeholder 2"/>
          <p:cNvSpPr>
            <a:spLocks noGrp="1"/>
          </p:cNvSpPr>
          <p:nvPr>
            <p:ph idx="1"/>
          </p:nvPr>
        </p:nvSpPr>
        <p:spPr>
          <a:xfrm>
            <a:off x="457200" y="1238558"/>
            <a:ext cx="8229600" cy="4150163"/>
          </a:xfrm>
        </p:spPr>
        <p:txBody>
          <a:bodyPr>
            <a:normAutofit fontScale="77500" lnSpcReduction="20000"/>
          </a:bodyPr>
          <a:lstStyle/>
          <a:p>
            <a:pPr marL="0" indent="0">
              <a:buNone/>
            </a:pPr>
            <a:r>
              <a:rPr lang="en-US" dirty="0" smtClean="0"/>
              <a:t>Batch Processing</a:t>
            </a:r>
          </a:p>
          <a:p>
            <a:r>
              <a:rPr lang="en-US" dirty="0"/>
              <a:t>Under the batch processing model, a set of data is collected over time, then fed into an analytics system. In other words, you collect a batch of information, then send it in for processing</a:t>
            </a:r>
            <a:r>
              <a:rPr lang="en-US" dirty="0" smtClean="0"/>
              <a:t>.</a:t>
            </a:r>
          </a:p>
          <a:p>
            <a:pPr marL="0" indent="0">
              <a:buNone/>
            </a:pPr>
            <a:r>
              <a:rPr lang="en-US" dirty="0" smtClean="0"/>
              <a:t>Online Analytic Processing (OLAP)</a:t>
            </a:r>
          </a:p>
          <a:p>
            <a:pPr lvl="1"/>
            <a:r>
              <a:rPr lang="en-US" spc="-10" dirty="0">
                <a:cs typeface="Times New Roman"/>
              </a:rPr>
              <a:t>Online analytical processing (OLAP) systems are used for processing data analysis  queries. </a:t>
            </a:r>
            <a:r>
              <a:rPr lang="en-US" spc="-15" dirty="0">
                <a:cs typeface="Times New Roman"/>
              </a:rPr>
              <a:t>OLAPs </a:t>
            </a:r>
            <a:r>
              <a:rPr lang="en-US" spc="-10" dirty="0">
                <a:cs typeface="Times New Roman"/>
              </a:rPr>
              <a:t>form an integral part </a:t>
            </a:r>
            <a:r>
              <a:rPr lang="en-US" spc="-5" dirty="0">
                <a:cs typeface="Times New Roman"/>
              </a:rPr>
              <a:t>of </a:t>
            </a:r>
            <a:r>
              <a:rPr lang="en-US" spc="-10" dirty="0">
                <a:cs typeface="Times New Roman"/>
              </a:rPr>
              <a:t>business intelligence, data mining and machine  learning processes. They are relevant to Big Data in that they can serve as both </a:t>
            </a:r>
            <a:r>
              <a:rPr lang="en-US" spc="-5" dirty="0">
                <a:cs typeface="Times New Roman"/>
              </a:rPr>
              <a:t>a </a:t>
            </a:r>
            <a:r>
              <a:rPr lang="en-US" spc="-10" dirty="0">
                <a:cs typeface="Times New Roman"/>
              </a:rPr>
              <a:t>data </a:t>
            </a:r>
            <a:r>
              <a:rPr lang="en-US" spc="-10" dirty="0" smtClean="0">
                <a:cs typeface="Times New Roman"/>
              </a:rPr>
              <a:t>source </a:t>
            </a:r>
            <a:r>
              <a:rPr lang="en-US" spc="-10" dirty="0">
                <a:cs typeface="Times New Roman"/>
              </a:rPr>
              <a:t>as well as </a:t>
            </a:r>
            <a:r>
              <a:rPr lang="en-US" spc="-5" dirty="0">
                <a:cs typeface="Times New Roman"/>
              </a:rPr>
              <a:t>a </a:t>
            </a:r>
            <a:r>
              <a:rPr lang="en-US" spc="-10" dirty="0">
                <a:cs typeface="Times New Roman"/>
              </a:rPr>
              <a:t>data sink that is capable </a:t>
            </a:r>
            <a:r>
              <a:rPr lang="en-US" spc="-5" dirty="0">
                <a:cs typeface="Times New Roman"/>
              </a:rPr>
              <a:t>of </a:t>
            </a:r>
            <a:r>
              <a:rPr lang="en-US" spc="-10" dirty="0">
                <a:cs typeface="Times New Roman"/>
              </a:rPr>
              <a:t>receiving data. They are used in diagnostic,  predictive and prescriptive </a:t>
            </a:r>
            <a:r>
              <a:rPr lang="en-US" spc="-10" dirty="0" smtClean="0">
                <a:cs typeface="Times New Roman"/>
              </a:rPr>
              <a:t>analytics</a:t>
            </a:r>
            <a:endParaRPr lang="en-US" dirty="0"/>
          </a:p>
        </p:txBody>
      </p:sp>
      <p:sp>
        <p:nvSpPr>
          <p:cNvPr id="4" name="object 3"/>
          <p:cNvSpPr/>
          <p:nvPr/>
        </p:nvSpPr>
        <p:spPr>
          <a:xfrm>
            <a:off x="2822907" y="5247731"/>
            <a:ext cx="3912403" cy="1035639"/>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1407652" y="6237473"/>
            <a:ext cx="7279148" cy="307777"/>
          </a:xfrm>
          <a:prstGeom prst="rect">
            <a:avLst/>
          </a:prstGeom>
        </p:spPr>
        <p:txBody>
          <a:bodyPr wrap="square">
            <a:spAutoFit/>
          </a:bodyPr>
          <a:lstStyle/>
          <a:p>
            <a:pPr marL="1167765">
              <a:lnSpc>
                <a:spcPct val="100000"/>
              </a:lnSpc>
              <a:spcBef>
                <a:spcPts val="735"/>
              </a:spcBef>
            </a:pPr>
            <a:r>
              <a:rPr lang="en-US" sz="1400" b="1" spc="-15" dirty="0">
                <a:latin typeface="Times New Roman"/>
                <a:cs typeface="Times New Roman"/>
              </a:rPr>
              <a:t>Figure </a:t>
            </a:r>
            <a:r>
              <a:rPr lang="en-US" sz="1400" b="1" spc="-5" dirty="0">
                <a:latin typeface="Times New Roman"/>
                <a:cs typeface="Times New Roman"/>
              </a:rPr>
              <a:t>4.2 </a:t>
            </a:r>
            <a:r>
              <a:rPr lang="en-US" sz="1400" spc="-15" dirty="0">
                <a:latin typeface="Times New Roman"/>
                <a:cs typeface="Times New Roman"/>
              </a:rPr>
              <a:t>OLAP </a:t>
            </a:r>
            <a:r>
              <a:rPr lang="en-US" sz="1400" spc="-10" dirty="0">
                <a:latin typeface="Times New Roman"/>
                <a:cs typeface="Times New Roman"/>
              </a:rPr>
              <a:t>systems use multidimensional</a:t>
            </a:r>
            <a:r>
              <a:rPr lang="en-US" sz="1400" spc="50" dirty="0">
                <a:latin typeface="Times New Roman"/>
                <a:cs typeface="Times New Roman"/>
              </a:rPr>
              <a:t> </a:t>
            </a:r>
            <a:r>
              <a:rPr lang="en-US" sz="1400" spc="-10" dirty="0">
                <a:latin typeface="Times New Roman"/>
                <a:cs typeface="Times New Roman"/>
              </a:rPr>
              <a:t>databases.</a:t>
            </a:r>
            <a:endParaRPr lang="en-US" sz="1400" dirty="0">
              <a:latin typeface="Times New Roman"/>
              <a:cs typeface="Times New Roman"/>
            </a:endParaRPr>
          </a:p>
        </p:txBody>
      </p:sp>
    </p:spTree>
    <p:extLst>
      <p:ext uri="{BB962C8B-B14F-4D97-AF65-F5344CB8AC3E}">
        <p14:creationId xmlns:p14="http://schemas.microsoft.com/office/powerpoint/2010/main" val="4262395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Streaming Analytics: “What Is A Stream”</a:t>
            </a:r>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25755" b="18349"/>
          <a:stretch/>
        </p:blipFill>
        <p:spPr bwMode="auto">
          <a:xfrm>
            <a:off x="4130040" y="3314700"/>
            <a:ext cx="5053082" cy="317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
          </p:nvPr>
        </p:nvSpPr>
        <p:spPr>
          <a:xfrm>
            <a:off x="457200" y="1600201"/>
            <a:ext cx="8229600" cy="2994818"/>
          </a:xfrm>
        </p:spPr>
        <p:txBody>
          <a:bodyPr>
            <a:normAutofit fontScale="77500" lnSpcReduction="20000"/>
          </a:bodyPr>
          <a:lstStyle/>
          <a:p>
            <a:r>
              <a:rPr lang="en-US" dirty="0" smtClean="0"/>
              <a:t>Consists of pieces of data typically generated due to a change in state:</a:t>
            </a:r>
          </a:p>
          <a:p>
            <a:pPr lvl="1"/>
            <a:r>
              <a:rPr lang="en-US" dirty="0" smtClean="0"/>
              <a:t>One or more identifiers</a:t>
            </a:r>
          </a:p>
          <a:p>
            <a:pPr lvl="1"/>
            <a:r>
              <a:rPr lang="en-US" dirty="0" smtClean="0"/>
              <a:t>Timestamp &amp; payload</a:t>
            </a:r>
          </a:p>
          <a:p>
            <a:pPr lvl="1"/>
            <a:r>
              <a:rPr lang="en-US" dirty="0" smtClean="0"/>
              <a:t>Immutable: copy then change or delete</a:t>
            </a:r>
            <a:endParaRPr lang="en-US" dirty="0" smtClean="0"/>
          </a:p>
          <a:p>
            <a:r>
              <a:rPr lang="en-US" dirty="0" smtClean="0"/>
              <a:t>Typically unbounded; there is no end to the data</a:t>
            </a:r>
          </a:p>
          <a:p>
            <a:pPr lvl="1"/>
            <a:r>
              <a:rPr lang="en-US" dirty="0" smtClean="0"/>
              <a:t>Batch dataset: “bounded”</a:t>
            </a:r>
          </a:p>
          <a:p>
            <a:r>
              <a:rPr lang="en-US" dirty="0" smtClean="0"/>
              <a:t>Can be raw or derived</a:t>
            </a:r>
            <a:endParaRPr lang="en-US" dirty="0"/>
          </a:p>
        </p:txBody>
      </p:sp>
    </p:spTree>
    <p:extLst>
      <p:ext uri="{BB962C8B-B14F-4D97-AF65-F5344CB8AC3E}">
        <p14:creationId xmlns:p14="http://schemas.microsoft.com/office/powerpoint/2010/main" val="497346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8438"/>
            <a:ext cx="7679483" cy="1143000"/>
          </a:xfrm>
        </p:spPr>
        <p:txBody>
          <a:bodyPr>
            <a:normAutofit fontScale="90000"/>
          </a:bodyPr>
          <a:lstStyle/>
          <a:p>
            <a:r>
              <a:rPr lang="en-US" dirty="0" smtClean="0"/>
              <a:t>Traditional Data Processing – Request &amp; Response</a:t>
            </a:r>
            <a:endParaRPr lang="en-US" dirty="0"/>
          </a:p>
        </p:txBody>
      </p:sp>
      <p:sp>
        <p:nvSpPr>
          <p:cNvPr id="4" name="Content Placeholder 3"/>
          <p:cNvSpPr>
            <a:spLocks noGrp="1"/>
          </p:cNvSpPr>
          <p:nvPr>
            <p:ph idx="1"/>
          </p:nvPr>
        </p:nvSpPr>
        <p:spPr>
          <a:xfrm>
            <a:off x="457200" y="1600200"/>
            <a:ext cx="6629400" cy="5044439"/>
          </a:xfrm>
        </p:spPr>
        <p:txBody>
          <a:bodyPr>
            <a:normAutofit fontScale="92500" lnSpcReduction="20000"/>
          </a:bodyPr>
          <a:lstStyle/>
          <a:p>
            <a:r>
              <a:rPr lang="en-US" dirty="0" smtClean="0"/>
              <a:t>Data is collected from a variety of sources, and placed in a persistent store</a:t>
            </a:r>
          </a:p>
          <a:p>
            <a:pPr lvl="1"/>
            <a:r>
              <a:rPr lang="en-US" dirty="0" smtClean="0"/>
              <a:t>Relational database</a:t>
            </a:r>
          </a:p>
          <a:p>
            <a:pPr lvl="1"/>
            <a:r>
              <a:rPr lang="en-US" dirty="0" err="1" smtClean="0"/>
              <a:t>NoSQL</a:t>
            </a:r>
            <a:r>
              <a:rPr lang="en-US" dirty="0" smtClean="0"/>
              <a:t> store</a:t>
            </a:r>
          </a:p>
          <a:p>
            <a:pPr lvl="1"/>
            <a:r>
              <a:rPr lang="en-US" dirty="0" err="1" smtClean="0"/>
              <a:t>Hadoop</a:t>
            </a:r>
            <a:r>
              <a:rPr lang="en-US" dirty="0" smtClean="0"/>
              <a:t> environment</a:t>
            </a:r>
          </a:p>
          <a:p>
            <a:r>
              <a:rPr lang="en-US" dirty="0" smtClean="0"/>
              <a:t>Analytical processes are executed against the stored data to detect opportunities or threats</a:t>
            </a:r>
          </a:p>
          <a:p>
            <a:r>
              <a:rPr lang="en-US" dirty="0" smtClean="0"/>
              <a:t>Actions are identified, delivered, and executed across various business channels</a:t>
            </a:r>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37" t="15151" r="58902" b="5045"/>
          <a:stretch/>
        </p:blipFill>
        <p:spPr bwMode="auto">
          <a:xfrm>
            <a:off x="6065520" y="1600200"/>
            <a:ext cx="3078480" cy="3611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7419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New Era: Streaming Analytics</a:t>
            </a:r>
            <a:endParaRPr lang="en-US" dirty="0"/>
          </a:p>
        </p:txBody>
      </p:sp>
      <p:sp>
        <p:nvSpPr>
          <p:cNvPr id="3" name="Content Placeholder 2"/>
          <p:cNvSpPr>
            <a:spLocks noGrp="1"/>
          </p:cNvSpPr>
          <p:nvPr>
            <p:ph idx="1"/>
          </p:nvPr>
        </p:nvSpPr>
        <p:spPr>
          <a:xfrm>
            <a:off x="457199" y="1600200"/>
            <a:ext cx="4585763" cy="4525963"/>
          </a:xfrm>
        </p:spPr>
        <p:txBody>
          <a:bodyPr>
            <a:normAutofit fontScale="77500" lnSpcReduction="20000"/>
          </a:bodyPr>
          <a:lstStyle/>
          <a:p>
            <a:r>
              <a:rPr lang="en-US" dirty="0" smtClean="0"/>
              <a:t>Events are analyzed and processed in real-time as they arrive.</a:t>
            </a:r>
          </a:p>
          <a:p>
            <a:r>
              <a:rPr lang="en-US" dirty="0" smtClean="0"/>
              <a:t>Decisions are timely, contextual, and based on fresh data.</a:t>
            </a:r>
          </a:p>
          <a:p>
            <a:r>
              <a:rPr lang="en-US" dirty="0" smtClean="0"/>
              <a:t>Decision latency is eliminated, resulting in:</a:t>
            </a:r>
          </a:p>
          <a:p>
            <a:pPr lvl="1"/>
            <a:r>
              <a:rPr lang="en-US" dirty="0" smtClean="0"/>
              <a:t>Superior Customer Experience,</a:t>
            </a:r>
          </a:p>
          <a:p>
            <a:pPr lvl="1"/>
            <a:r>
              <a:rPr lang="en-US" dirty="0" smtClean="0"/>
              <a:t>Operational Excellence,</a:t>
            </a:r>
          </a:p>
          <a:p>
            <a:pPr lvl="1"/>
            <a:r>
              <a:rPr lang="en-US" dirty="0" smtClean="0"/>
              <a:t>Instant Awareness and Timely Decisions</a:t>
            </a:r>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00" r="56822" b="5717"/>
          <a:stretch/>
        </p:blipFill>
        <p:spPr bwMode="auto">
          <a:xfrm>
            <a:off x="4831568" y="1505346"/>
            <a:ext cx="4224678" cy="4280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996" t="73406" r="5872" b="8747"/>
          <a:stretch/>
        </p:blipFill>
        <p:spPr bwMode="auto">
          <a:xfrm>
            <a:off x="821483" y="5570433"/>
            <a:ext cx="3550920" cy="807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5901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Streaming Analytics Reference Architecture</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110"/>
          <a:stretch/>
        </p:blipFill>
        <p:spPr bwMode="auto">
          <a:xfrm>
            <a:off x="22034" y="1706880"/>
            <a:ext cx="9066879" cy="43804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23744" y="6195225"/>
            <a:ext cx="2063056" cy="369332"/>
          </a:xfrm>
          <a:prstGeom prst="rect">
            <a:avLst/>
          </a:prstGeom>
          <a:noFill/>
        </p:spPr>
        <p:txBody>
          <a:bodyPr wrap="square" rtlCol="0">
            <a:spAutoFit/>
          </a:bodyPr>
          <a:lstStyle/>
          <a:p>
            <a:r>
              <a:rPr lang="en-US" dirty="0" smtClean="0"/>
              <a:t>Source: </a:t>
            </a:r>
            <a:r>
              <a:rPr lang="en-US" dirty="0" err="1" smtClean="0"/>
              <a:t>tibco.com</a:t>
            </a:r>
            <a:endParaRPr lang="en-US" dirty="0"/>
          </a:p>
        </p:txBody>
      </p:sp>
    </p:spTree>
    <p:extLst>
      <p:ext uri="{BB962C8B-B14F-4D97-AF65-F5344CB8AC3E}">
        <p14:creationId xmlns:p14="http://schemas.microsoft.com/office/powerpoint/2010/main" val="3855428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4909" y="2130429"/>
            <a:ext cx="8638395" cy="1470025"/>
          </a:xfrm>
        </p:spPr>
        <p:txBody>
          <a:bodyPr>
            <a:normAutofit fontScale="90000"/>
          </a:bodyPr>
          <a:lstStyle/>
          <a:p>
            <a:r>
              <a:rPr lang="en-US" dirty="0" smtClean="0"/>
              <a:t>Lecture: 3 </a:t>
            </a:r>
            <a:br>
              <a:rPr lang="en-US" dirty="0" smtClean="0"/>
            </a:br>
            <a:r>
              <a:rPr lang="en-US" sz="3600" dirty="0" smtClean="0"/>
              <a:t>Big Data Adoption and Planning Considerations</a:t>
            </a:r>
            <a:br>
              <a:rPr lang="en-US" sz="3600" dirty="0" smtClean="0"/>
            </a:br>
            <a:r>
              <a:rPr lang="en-US" sz="3600" dirty="0" smtClean="0"/>
              <a:t>Enterprise Technologies and Big Data Intelligence</a:t>
            </a:r>
            <a:br>
              <a:rPr lang="en-US" sz="3600" dirty="0" smtClean="0"/>
            </a:br>
            <a:endParaRPr lang="en-US" sz="3600" dirty="0"/>
          </a:p>
        </p:txBody>
      </p:sp>
      <p:sp>
        <p:nvSpPr>
          <p:cNvPr id="3" name="Subtitle 2"/>
          <p:cNvSpPr>
            <a:spLocks noGrp="1"/>
          </p:cNvSpPr>
          <p:nvPr>
            <p:ph type="subTitle" idx="1"/>
          </p:nvPr>
        </p:nvSpPr>
        <p:spPr/>
        <p:txBody>
          <a:bodyPr>
            <a:normAutofit fontScale="55000" lnSpcReduction="20000"/>
          </a:bodyPr>
          <a:lstStyle/>
          <a:p>
            <a:r>
              <a:rPr lang="en-US" dirty="0" smtClean="0">
                <a:solidFill>
                  <a:schemeClr val="bg2">
                    <a:lumMod val="50000"/>
                  </a:schemeClr>
                </a:solidFill>
              </a:rPr>
              <a:t>Benjamin Harvey</a:t>
            </a:r>
          </a:p>
          <a:p>
            <a:r>
              <a:rPr lang="en-US" dirty="0" smtClean="0">
                <a:solidFill>
                  <a:schemeClr val="bg2">
                    <a:lumMod val="50000"/>
                  </a:schemeClr>
                </a:solidFill>
              </a:rPr>
              <a:t>Department of EMSE and CS</a:t>
            </a:r>
          </a:p>
          <a:p>
            <a:r>
              <a:rPr lang="en-US" dirty="0" smtClean="0">
                <a:solidFill>
                  <a:schemeClr val="bg2">
                    <a:lumMod val="50000"/>
                  </a:schemeClr>
                </a:solidFill>
              </a:rPr>
              <a:t>Data Analytics Program</a:t>
            </a:r>
          </a:p>
          <a:p>
            <a:r>
              <a:rPr lang="en-US" dirty="0" smtClean="0">
                <a:solidFill>
                  <a:schemeClr val="bg2">
                    <a:lumMod val="50000"/>
                  </a:schemeClr>
                </a:solidFill>
              </a:rPr>
              <a:t>The George Washington University</a:t>
            </a:r>
          </a:p>
          <a:p>
            <a:r>
              <a:rPr lang="en-US" dirty="0" smtClean="0">
                <a:solidFill>
                  <a:schemeClr val="bg2">
                    <a:lumMod val="50000"/>
                  </a:schemeClr>
                </a:solidFill>
              </a:rPr>
              <a:t>E-mail: </a:t>
            </a:r>
            <a:r>
              <a:rPr lang="en-US" dirty="0" err="1" smtClean="0">
                <a:solidFill>
                  <a:schemeClr val="bg2">
                    <a:lumMod val="50000"/>
                  </a:schemeClr>
                </a:solidFill>
              </a:rPr>
              <a:t>bsharve@email.gw.edu</a:t>
            </a:r>
            <a:endParaRPr lang="en-US" dirty="0" smtClean="0">
              <a:solidFill>
                <a:schemeClr val="bg2">
                  <a:lumMod val="50000"/>
                </a:schemeClr>
              </a:solidFill>
            </a:endParaRPr>
          </a:p>
          <a:p>
            <a:r>
              <a:rPr lang="en-US" dirty="0" smtClean="0">
                <a:solidFill>
                  <a:schemeClr val="bg2">
                    <a:lumMod val="50000"/>
                  </a:schemeClr>
                </a:solidFill>
              </a:rPr>
              <a:t>Web: https://</a:t>
            </a:r>
            <a:r>
              <a:rPr lang="en-US" dirty="0" err="1" smtClean="0">
                <a:solidFill>
                  <a:schemeClr val="bg2">
                    <a:lumMod val="50000"/>
                  </a:schemeClr>
                </a:solidFill>
              </a:rPr>
              <a:t>bsharvey.github.io</a:t>
            </a:r>
            <a:endParaRPr lang="en-US" dirty="0" smtClean="0">
              <a:solidFill>
                <a:schemeClr val="bg2">
                  <a:lumMod val="50000"/>
                </a:schemeClr>
              </a:solidFill>
            </a:endParaRPr>
          </a:p>
          <a:p>
            <a:endParaRPr lang="en-US" dirty="0"/>
          </a:p>
        </p:txBody>
      </p:sp>
    </p:spTree>
    <p:extLst>
      <p:ext uri="{BB962C8B-B14F-4D97-AF65-F5344CB8AC3E}">
        <p14:creationId xmlns:p14="http://schemas.microsoft.com/office/powerpoint/2010/main" val="1512667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Streaming Analytics Processing Pipeline</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415"/>
          <a:stretch/>
        </p:blipFill>
        <p:spPr bwMode="auto">
          <a:xfrm>
            <a:off x="0" y="1751682"/>
            <a:ext cx="9101159" cy="4637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623744" y="6195225"/>
            <a:ext cx="2063056" cy="369332"/>
          </a:xfrm>
          <a:prstGeom prst="rect">
            <a:avLst/>
          </a:prstGeom>
          <a:noFill/>
        </p:spPr>
        <p:txBody>
          <a:bodyPr wrap="square" rtlCol="0">
            <a:spAutoFit/>
          </a:bodyPr>
          <a:lstStyle/>
          <a:p>
            <a:r>
              <a:rPr lang="en-US" dirty="0" smtClean="0"/>
              <a:t>Source: </a:t>
            </a:r>
            <a:r>
              <a:rPr lang="en-US" dirty="0" err="1" smtClean="0"/>
              <a:t>tibco.com</a:t>
            </a:r>
            <a:endParaRPr lang="en-US" dirty="0"/>
          </a:p>
        </p:txBody>
      </p:sp>
    </p:spTree>
    <p:extLst>
      <p:ext uri="{BB962C8B-B14F-4D97-AF65-F5344CB8AC3E}">
        <p14:creationId xmlns:p14="http://schemas.microsoft.com/office/powerpoint/2010/main" val="2987520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dirty="0" smtClean="0"/>
              <a:t>Real-time Batch Comparison</a:t>
            </a:r>
            <a:endParaRPr lang="en-US" dirty="0"/>
          </a:p>
        </p:txBody>
      </p:sp>
      <p:sp>
        <p:nvSpPr>
          <p:cNvPr id="30" name="Content Placeholder 29"/>
          <p:cNvSpPr>
            <a:spLocks noGrp="1"/>
          </p:cNvSpPr>
          <p:nvPr>
            <p:ph idx="1"/>
          </p:nvPr>
        </p:nvSpPr>
        <p:spPr>
          <a:xfrm>
            <a:off x="108443" y="1600200"/>
            <a:ext cx="4074939" cy="4846320"/>
          </a:xfrm>
        </p:spPr>
        <p:txBody>
          <a:bodyPr>
            <a:normAutofit fontScale="77500" lnSpcReduction="20000"/>
          </a:bodyPr>
          <a:lstStyle/>
          <a:p>
            <a:pPr marL="285750" indent="-285750">
              <a:buFont typeface="Arial" panose="020B0604020202020204" pitchFamily="34" charset="0"/>
              <a:buChar char="•"/>
            </a:pPr>
            <a:r>
              <a:rPr lang="en-US" dirty="0"/>
              <a:t>Apache Spark processes data in-memory while </a:t>
            </a:r>
            <a:r>
              <a:rPr lang="en-US" dirty="0" err="1"/>
              <a:t>Hadoop</a:t>
            </a:r>
            <a:r>
              <a:rPr lang="en-US" dirty="0"/>
              <a:t> </a:t>
            </a:r>
            <a:r>
              <a:rPr lang="en-US" dirty="0" err="1"/>
              <a:t>MapReduce</a:t>
            </a:r>
            <a:r>
              <a:rPr lang="en-US" dirty="0"/>
              <a:t> persists back to the disk after a map or reduce action, so Spark should outperform </a:t>
            </a:r>
            <a:r>
              <a:rPr lang="en-US" dirty="0" err="1"/>
              <a:t>Hadoop</a:t>
            </a:r>
            <a:r>
              <a:rPr lang="en-US" dirty="0"/>
              <a:t> </a:t>
            </a:r>
            <a:r>
              <a:rPr lang="en-US" dirty="0" err="1"/>
              <a:t>MapReduce</a:t>
            </a:r>
            <a:r>
              <a:rPr lang="en-US" dirty="0"/>
              <a:t>.</a:t>
            </a:r>
          </a:p>
          <a:p>
            <a:pPr marL="285750" indent="-285750">
              <a:buFont typeface="Arial" panose="020B0604020202020204" pitchFamily="34" charset="0"/>
              <a:buChar char="•"/>
            </a:pPr>
            <a:r>
              <a:rPr lang="en-US" dirty="0" smtClean="0"/>
              <a:t>Spark </a:t>
            </a:r>
            <a:r>
              <a:rPr lang="en-US" dirty="0"/>
              <a:t>needs a lot of memory. Much like standard DBs, it loads a process into memory and keeps it there until further notice, for the sake of caching. </a:t>
            </a:r>
          </a:p>
          <a:p>
            <a:endParaRPr lang="en-US" dirty="0"/>
          </a:p>
        </p:txBody>
      </p:sp>
      <p:grpSp>
        <p:nvGrpSpPr>
          <p:cNvPr id="4" name="Group 3"/>
          <p:cNvGrpSpPr/>
          <p:nvPr/>
        </p:nvGrpSpPr>
        <p:grpSpPr>
          <a:xfrm>
            <a:off x="3714791" y="1937593"/>
            <a:ext cx="5214411" cy="4371132"/>
            <a:chOff x="1644680" y="1791627"/>
            <a:chExt cx="7412236" cy="4814784"/>
          </a:xfrm>
        </p:grpSpPr>
        <p:sp>
          <p:nvSpPr>
            <p:cNvPr id="5" name="Rectangle 4"/>
            <p:cNvSpPr/>
            <p:nvPr/>
          </p:nvSpPr>
          <p:spPr>
            <a:xfrm>
              <a:off x="2786741" y="2307771"/>
              <a:ext cx="6165670" cy="351826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prstClr val="white"/>
                </a:solidFill>
              </a:endParaRPr>
            </a:p>
          </p:txBody>
        </p:sp>
        <p:sp>
          <p:nvSpPr>
            <p:cNvPr id="6" name="Rectangle 5"/>
            <p:cNvSpPr/>
            <p:nvPr/>
          </p:nvSpPr>
          <p:spPr>
            <a:xfrm>
              <a:off x="2786741" y="2307771"/>
              <a:ext cx="2978331" cy="3509555"/>
            </a:xfrm>
            <a:prstGeom prst="rect">
              <a:avLst/>
            </a:prstGeom>
            <a:solidFill>
              <a:schemeClr val="accent2">
                <a:lumMod val="75000"/>
                <a:alpha val="8902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prstClr val="white"/>
                </a:solidFill>
              </a:endParaRPr>
            </a:p>
          </p:txBody>
        </p:sp>
        <p:sp>
          <p:nvSpPr>
            <p:cNvPr id="7" name="Rectangle 6"/>
            <p:cNvSpPr/>
            <p:nvPr/>
          </p:nvSpPr>
          <p:spPr>
            <a:xfrm>
              <a:off x="3414998" y="2304016"/>
              <a:ext cx="3038449" cy="1832887"/>
            </a:xfrm>
            <a:prstGeom prst="rect">
              <a:avLst/>
            </a:prstGeom>
            <a:solidFill>
              <a:srgbClr val="5EB83E">
                <a:alpha val="8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prstClr val="white"/>
                </a:solidFill>
              </a:endParaRPr>
            </a:p>
          </p:txBody>
        </p:sp>
        <p:cxnSp>
          <p:nvCxnSpPr>
            <p:cNvPr id="8" name="Straight Arrow Connector 7"/>
            <p:cNvCxnSpPr/>
            <p:nvPr/>
          </p:nvCxnSpPr>
          <p:spPr>
            <a:xfrm flipV="1">
              <a:off x="2760619" y="2316480"/>
              <a:ext cx="0" cy="35095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2760619" y="5834741"/>
              <a:ext cx="62962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p:cNvSpPr txBox="1"/>
            <p:nvPr/>
          </p:nvSpPr>
          <p:spPr>
            <a:xfrm>
              <a:off x="2143645" y="1791627"/>
              <a:ext cx="2542704" cy="406818"/>
            </a:xfrm>
            <a:prstGeom prst="rect">
              <a:avLst/>
            </a:prstGeom>
            <a:noFill/>
          </p:spPr>
          <p:txBody>
            <a:bodyPr wrap="none" rtlCol="0">
              <a:spAutoFit/>
            </a:bodyPr>
            <a:lstStyle/>
            <a:p>
              <a:r>
                <a:rPr lang="en-US" dirty="0">
                  <a:solidFill>
                    <a:prstClr val="black"/>
                  </a:solidFill>
                </a:rPr>
                <a:t>Throughput / sec</a:t>
              </a:r>
              <a:endParaRPr lang="en-GB" dirty="0">
                <a:solidFill>
                  <a:prstClr val="black"/>
                </a:solidFill>
              </a:endParaRPr>
            </a:p>
          </p:txBody>
        </p:sp>
        <p:sp>
          <p:nvSpPr>
            <p:cNvPr id="11" name="TextBox 10"/>
            <p:cNvSpPr txBox="1"/>
            <p:nvPr/>
          </p:nvSpPr>
          <p:spPr>
            <a:xfrm>
              <a:off x="4972593" y="6199593"/>
              <a:ext cx="1789291" cy="406818"/>
            </a:xfrm>
            <a:prstGeom prst="rect">
              <a:avLst/>
            </a:prstGeom>
            <a:noFill/>
          </p:spPr>
          <p:txBody>
            <a:bodyPr wrap="none" rtlCol="0">
              <a:spAutoFit/>
            </a:bodyPr>
            <a:lstStyle/>
            <a:p>
              <a:r>
                <a:rPr lang="en-US" dirty="0">
                  <a:solidFill>
                    <a:prstClr val="black"/>
                  </a:solidFill>
                </a:rPr>
                <a:t>Time frame</a:t>
              </a:r>
              <a:endParaRPr lang="en-GB" dirty="0">
                <a:solidFill>
                  <a:prstClr val="black"/>
                </a:solidFill>
              </a:endParaRPr>
            </a:p>
          </p:txBody>
        </p:sp>
        <p:sp>
          <p:nvSpPr>
            <p:cNvPr id="12" name="TextBox 11"/>
            <p:cNvSpPr txBox="1"/>
            <p:nvPr/>
          </p:nvSpPr>
          <p:spPr>
            <a:xfrm>
              <a:off x="1932572" y="5465409"/>
              <a:ext cx="752412" cy="339015"/>
            </a:xfrm>
            <a:prstGeom prst="rect">
              <a:avLst/>
            </a:prstGeom>
            <a:noFill/>
          </p:spPr>
          <p:txBody>
            <a:bodyPr wrap="none" rtlCol="0">
              <a:spAutoFit/>
            </a:bodyPr>
            <a:lstStyle/>
            <a:p>
              <a:r>
                <a:rPr lang="en-US" sz="1400" dirty="0">
                  <a:solidFill>
                    <a:prstClr val="black"/>
                  </a:solidFill>
                </a:rPr>
                <a:t>100s</a:t>
              </a:r>
              <a:endParaRPr lang="en-GB" sz="1400" dirty="0">
                <a:solidFill>
                  <a:prstClr val="black"/>
                </a:solidFill>
              </a:endParaRPr>
            </a:p>
          </p:txBody>
        </p:sp>
        <p:sp>
          <p:nvSpPr>
            <p:cNvPr id="13" name="TextBox 12"/>
            <p:cNvSpPr txBox="1"/>
            <p:nvPr/>
          </p:nvSpPr>
          <p:spPr>
            <a:xfrm>
              <a:off x="1849840" y="3886591"/>
              <a:ext cx="882295" cy="339015"/>
            </a:xfrm>
            <a:prstGeom prst="rect">
              <a:avLst/>
            </a:prstGeom>
            <a:noFill/>
          </p:spPr>
          <p:txBody>
            <a:bodyPr wrap="none" rtlCol="0">
              <a:spAutoFit/>
            </a:bodyPr>
            <a:lstStyle/>
            <a:p>
              <a:r>
                <a:rPr lang="en-US" sz="1400" dirty="0">
                  <a:solidFill>
                    <a:prstClr val="black"/>
                  </a:solidFill>
                </a:rPr>
                <a:t>1000s</a:t>
              </a:r>
              <a:endParaRPr lang="en-GB" sz="1400" dirty="0">
                <a:solidFill>
                  <a:prstClr val="black"/>
                </a:solidFill>
              </a:endParaRPr>
            </a:p>
          </p:txBody>
        </p:sp>
        <p:sp>
          <p:nvSpPr>
            <p:cNvPr id="14" name="TextBox 13"/>
            <p:cNvSpPr txBox="1"/>
            <p:nvPr/>
          </p:nvSpPr>
          <p:spPr>
            <a:xfrm>
              <a:off x="1644680" y="2307773"/>
              <a:ext cx="1142061" cy="339015"/>
            </a:xfrm>
            <a:prstGeom prst="rect">
              <a:avLst/>
            </a:prstGeom>
            <a:noFill/>
          </p:spPr>
          <p:txBody>
            <a:bodyPr wrap="none" rtlCol="0">
              <a:spAutoFit/>
            </a:bodyPr>
            <a:lstStyle/>
            <a:p>
              <a:r>
                <a:rPr lang="en-US" sz="1400" dirty="0">
                  <a:solidFill>
                    <a:prstClr val="black"/>
                  </a:solidFill>
                </a:rPr>
                <a:t>100000s</a:t>
              </a:r>
              <a:endParaRPr lang="en-GB" sz="1400" dirty="0">
                <a:solidFill>
                  <a:prstClr val="black"/>
                </a:solidFill>
              </a:endParaRPr>
            </a:p>
          </p:txBody>
        </p:sp>
        <p:sp>
          <p:nvSpPr>
            <p:cNvPr id="15" name="TextBox 14"/>
            <p:cNvSpPr txBox="1"/>
            <p:nvPr/>
          </p:nvSpPr>
          <p:spPr>
            <a:xfrm>
              <a:off x="8227419" y="5865278"/>
              <a:ext cx="792479" cy="339015"/>
            </a:xfrm>
            <a:prstGeom prst="rect">
              <a:avLst/>
            </a:prstGeom>
            <a:noFill/>
          </p:spPr>
          <p:txBody>
            <a:bodyPr wrap="square" rtlCol="0">
              <a:spAutoFit/>
            </a:bodyPr>
            <a:lstStyle/>
            <a:p>
              <a:r>
                <a:rPr lang="en-US" sz="1400" dirty="0">
                  <a:solidFill>
                    <a:prstClr val="black"/>
                  </a:solidFill>
                </a:rPr>
                <a:t>day</a:t>
              </a:r>
              <a:endParaRPr lang="en-GB" sz="1400" dirty="0">
                <a:solidFill>
                  <a:prstClr val="black"/>
                </a:solidFill>
              </a:endParaRPr>
            </a:p>
          </p:txBody>
        </p:sp>
        <p:sp>
          <p:nvSpPr>
            <p:cNvPr id="16" name="TextBox 15"/>
            <p:cNvSpPr txBox="1"/>
            <p:nvPr/>
          </p:nvSpPr>
          <p:spPr>
            <a:xfrm>
              <a:off x="4785975" y="5865278"/>
              <a:ext cx="792479" cy="339015"/>
            </a:xfrm>
            <a:prstGeom prst="rect">
              <a:avLst/>
            </a:prstGeom>
            <a:noFill/>
          </p:spPr>
          <p:txBody>
            <a:bodyPr wrap="square" rtlCol="0">
              <a:spAutoFit/>
            </a:bodyPr>
            <a:lstStyle/>
            <a:p>
              <a:r>
                <a:rPr lang="en-US" sz="1400" dirty="0">
                  <a:solidFill>
                    <a:prstClr val="black"/>
                  </a:solidFill>
                </a:rPr>
                <a:t>sec</a:t>
              </a:r>
              <a:endParaRPr lang="en-GB" sz="1400" dirty="0">
                <a:solidFill>
                  <a:prstClr val="black"/>
                </a:solidFill>
              </a:endParaRPr>
            </a:p>
          </p:txBody>
        </p:sp>
        <p:sp>
          <p:nvSpPr>
            <p:cNvPr id="17" name="TextBox 16"/>
            <p:cNvSpPr txBox="1"/>
            <p:nvPr/>
          </p:nvSpPr>
          <p:spPr>
            <a:xfrm>
              <a:off x="6013268" y="5865278"/>
              <a:ext cx="792479" cy="339015"/>
            </a:xfrm>
            <a:prstGeom prst="rect">
              <a:avLst/>
            </a:prstGeom>
            <a:noFill/>
          </p:spPr>
          <p:txBody>
            <a:bodyPr wrap="square" rtlCol="0">
              <a:spAutoFit/>
            </a:bodyPr>
            <a:lstStyle/>
            <a:p>
              <a:r>
                <a:rPr lang="en-US" sz="1400" dirty="0">
                  <a:solidFill>
                    <a:prstClr val="black"/>
                  </a:solidFill>
                </a:rPr>
                <a:t>min</a:t>
              </a:r>
              <a:endParaRPr lang="en-GB" sz="1400" dirty="0">
                <a:solidFill>
                  <a:prstClr val="black"/>
                </a:solidFill>
              </a:endParaRPr>
            </a:p>
          </p:txBody>
        </p:sp>
        <p:sp>
          <p:nvSpPr>
            <p:cNvPr id="18" name="TextBox 17"/>
            <p:cNvSpPr txBox="1"/>
            <p:nvPr/>
          </p:nvSpPr>
          <p:spPr>
            <a:xfrm>
              <a:off x="7191090" y="5875769"/>
              <a:ext cx="792479" cy="339015"/>
            </a:xfrm>
            <a:prstGeom prst="rect">
              <a:avLst/>
            </a:prstGeom>
            <a:noFill/>
          </p:spPr>
          <p:txBody>
            <a:bodyPr wrap="square" rtlCol="0">
              <a:spAutoFit/>
            </a:bodyPr>
            <a:lstStyle/>
            <a:p>
              <a:r>
                <a:rPr lang="en-US" sz="1400" dirty="0" err="1">
                  <a:solidFill>
                    <a:prstClr val="black"/>
                  </a:solidFill>
                </a:rPr>
                <a:t>hr</a:t>
              </a:r>
              <a:endParaRPr lang="en-GB" sz="1400" dirty="0">
                <a:solidFill>
                  <a:prstClr val="black"/>
                </a:solidFill>
              </a:endParaRPr>
            </a:p>
          </p:txBody>
        </p:sp>
        <p:sp>
          <p:nvSpPr>
            <p:cNvPr id="19" name="TextBox 18"/>
            <p:cNvSpPr txBox="1"/>
            <p:nvPr/>
          </p:nvSpPr>
          <p:spPr>
            <a:xfrm>
              <a:off x="3605391" y="5865278"/>
              <a:ext cx="792479" cy="339015"/>
            </a:xfrm>
            <a:prstGeom prst="rect">
              <a:avLst/>
            </a:prstGeom>
            <a:noFill/>
          </p:spPr>
          <p:txBody>
            <a:bodyPr wrap="square" rtlCol="0">
              <a:spAutoFit/>
            </a:bodyPr>
            <a:lstStyle/>
            <a:p>
              <a:r>
                <a:rPr lang="en-US" sz="1400" dirty="0" err="1">
                  <a:solidFill>
                    <a:prstClr val="black"/>
                  </a:solidFill>
                </a:rPr>
                <a:t>ms</a:t>
              </a:r>
              <a:endParaRPr lang="en-GB" sz="1400" dirty="0">
                <a:solidFill>
                  <a:prstClr val="black"/>
                </a:solidFill>
              </a:endParaRPr>
            </a:p>
          </p:txBody>
        </p:sp>
        <p:sp>
          <p:nvSpPr>
            <p:cNvPr id="20" name="TextBox 19"/>
            <p:cNvSpPr txBox="1"/>
            <p:nvPr/>
          </p:nvSpPr>
          <p:spPr>
            <a:xfrm>
              <a:off x="2564234" y="4198979"/>
              <a:ext cx="2221741" cy="1017044"/>
            </a:xfrm>
            <a:prstGeom prst="rect">
              <a:avLst/>
            </a:prstGeom>
            <a:noFill/>
            <a:ln>
              <a:noFill/>
            </a:ln>
          </p:spPr>
          <p:txBody>
            <a:bodyPr wrap="square" rtlCol="0">
              <a:spAutoFit/>
            </a:bodyPr>
            <a:lstStyle/>
            <a:p>
              <a:pPr algn="ctr"/>
              <a:r>
                <a:rPr lang="en-US" dirty="0">
                  <a:solidFill>
                    <a:prstClr val="white"/>
                  </a:solidFill>
                </a:rPr>
                <a:t>Real-Time Processing </a:t>
              </a:r>
            </a:p>
            <a:p>
              <a:pPr algn="ctr"/>
              <a:r>
                <a:rPr lang="en-US" dirty="0">
                  <a:solidFill>
                    <a:prstClr val="white"/>
                  </a:solidFill>
                </a:rPr>
                <a:t>(CEP, ESP)</a:t>
              </a:r>
              <a:endParaRPr lang="en-GB" dirty="0">
                <a:solidFill>
                  <a:prstClr val="white"/>
                </a:solidFill>
              </a:endParaRPr>
            </a:p>
          </p:txBody>
        </p:sp>
        <p:sp>
          <p:nvSpPr>
            <p:cNvPr id="21" name="Rectangle 20"/>
            <p:cNvSpPr/>
            <p:nvPr/>
          </p:nvSpPr>
          <p:spPr>
            <a:xfrm>
              <a:off x="4928733" y="2917371"/>
              <a:ext cx="1877014" cy="1717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prstClr val="white"/>
                </a:solidFill>
              </a:endParaRPr>
            </a:p>
          </p:txBody>
        </p:sp>
        <p:sp>
          <p:nvSpPr>
            <p:cNvPr id="22" name="TextBox 21"/>
            <p:cNvSpPr txBox="1"/>
            <p:nvPr/>
          </p:nvSpPr>
          <p:spPr>
            <a:xfrm>
              <a:off x="4928733" y="3332869"/>
              <a:ext cx="1891412" cy="711931"/>
            </a:xfrm>
            <a:prstGeom prst="rect">
              <a:avLst/>
            </a:prstGeom>
            <a:noFill/>
            <a:ln>
              <a:noFill/>
            </a:ln>
          </p:spPr>
          <p:txBody>
            <a:bodyPr wrap="square" rtlCol="0">
              <a:spAutoFit/>
            </a:bodyPr>
            <a:lstStyle/>
            <a:p>
              <a:pPr algn="ctr"/>
              <a:r>
                <a:rPr lang="en-US" dirty="0">
                  <a:solidFill>
                    <a:prstClr val="white"/>
                  </a:solidFill>
                </a:rPr>
                <a:t>Interactive Query</a:t>
              </a:r>
              <a:endParaRPr lang="en-GB" dirty="0">
                <a:solidFill>
                  <a:prstClr val="white"/>
                </a:solidFill>
              </a:endParaRPr>
            </a:p>
          </p:txBody>
        </p:sp>
        <p:sp>
          <p:nvSpPr>
            <p:cNvPr id="23" name="Rectangle 22"/>
            <p:cNvSpPr/>
            <p:nvPr/>
          </p:nvSpPr>
          <p:spPr>
            <a:xfrm>
              <a:off x="4928733" y="4341606"/>
              <a:ext cx="1794284" cy="148442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DBMS</a:t>
              </a:r>
              <a:endParaRPr lang="en-GB" sz="1400" dirty="0">
                <a:solidFill>
                  <a:prstClr val="white"/>
                </a:solidFill>
              </a:endParaRPr>
            </a:p>
          </p:txBody>
        </p:sp>
        <p:sp>
          <p:nvSpPr>
            <p:cNvPr id="24" name="TextBox 23"/>
            <p:cNvSpPr txBox="1"/>
            <p:nvPr/>
          </p:nvSpPr>
          <p:spPr>
            <a:xfrm>
              <a:off x="3337626" y="2554328"/>
              <a:ext cx="1754760" cy="711931"/>
            </a:xfrm>
            <a:prstGeom prst="rect">
              <a:avLst/>
            </a:prstGeom>
            <a:noFill/>
          </p:spPr>
          <p:txBody>
            <a:bodyPr wrap="square" rtlCol="0">
              <a:spAutoFit/>
            </a:bodyPr>
            <a:lstStyle/>
            <a:p>
              <a:pPr algn="ctr"/>
              <a:r>
                <a:rPr lang="en-US" dirty="0">
                  <a:solidFill>
                    <a:prstClr val="white"/>
                  </a:solidFill>
                </a:rPr>
                <a:t>In-Memory Computing</a:t>
              </a:r>
              <a:endParaRPr lang="en-GB" dirty="0">
                <a:solidFill>
                  <a:prstClr val="white"/>
                </a:solidFill>
              </a:endParaRPr>
            </a:p>
          </p:txBody>
        </p:sp>
        <p:sp>
          <p:nvSpPr>
            <p:cNvPr id="25" name="TextBox 24"/>
            <p:cNvSpPr txBox="1"/>
            <p:nvPr/>
          </p:nvSpPr>
          <p:spPr>
            <a:xfrm>
              <a:off x="6863687" y="3434291"/>
              <a:ext cx="2045181" cy="1017044"/>
            </a:xfrm>
            <a:prstGeom prst="rect">
              <a:avLst/>
            </a:prstGeom>
            <a:noFill/>
          </p:spPr>
          <p:txBody>
            <a:bodyPr wrap="square" rtlCol="0">
              <a:spAutoFit/>
            </a:bodyPr>
            <a:lstStyle/>
            <a:p>
              <a:pPr algn="ctr"/>
              <a:r>
                <a:rPr lang="en-US" dirty="0">
                  <a:solidFill>
                    <a:prstClr val="black"/>
                  </a:solidFill>
                </a:rPr>
                <a:t>Batch Processing</a:t>
              </a:r>
            </a:p>
            <a:p>
              <a:pPr algn="ctr"/>
              <a:r>
                <a:rPr lang="en-US" dirty="0">
                  <a:solidFill>
                    <a:prstClr val="black"/>
                  </a:solidFill>
                </a:rPr>
                <a:t>(MapReduce)</a:t>
              </a:r>
              <a:endParaRPr lang="en-GB" dirty="0">
                <a:solidFill>
                  <a:prstClr val="black"/>
                </a:solidFill>
              </a:endParaRPr>
            </a:p>
          </p:txBody>
        </p:sp>
      </p:grpSp>
    </p:spTree>
    <p:extLst>
      <p:ext uri="{BB962C8B-B14F-4D97-AF65-F5344CB8AC3E}">
        <p14:creationId xmlns:p14="http://schemas.microsoft.com/office/powerpoint/2010/main" val="1158254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 Transform Load (ETL)</a:t>
            </a:r>
            <a:endParaRPr lang="en-US" dirty="0"/>
          </a:p>
        </p:txBody>
      </p:sp>
      <p:sp>
        <p:nvSpPr>
          <p:cNvPr id="3" name="Content Placeholder 2"/>
          <p:cNvSpPr>
            <a:spLocks noGrp="1"/>
          </p:cNvSpPr>
          <p:nvPr>
            <p:ph idx="1"/>
          </p:nvPr>
        </p:nvSpPr>
        <p:spPr>
          <a:xfrm>
            <a:off x="457200" y="1269930"/>
            <a:ext cx="8229600" cy="1245507"/>
          </a:xfrm>
        </p:spPr>
        <p:txBody>
          <a:bodyPr>
            <a:normAutofit fontScale="70000" lnSpcReduction="20000"/>
          </a:bodyPr>
          <a:lstStyle/>
          <a:p>
            <a:r>
              <a:rPr lang="en-US" dirty="0"/>
              <a:t>Extract Transform Load (ETL) is a process of loading data from a source system into a </a:t>
            </a:r>
            <a:r>
              <a:rPr lang="en-US" dirty="0" smtClean="0"/>
              <a:t>target </a:t>
            </a:r>
            <a:r>
              <a:rPr lang="en-US" dirty="0"/>
              <a:t>system. The source system can be a database, a flat file, or </a:t>
            </a:r>
            <a:r>
              <a:rPr lang="en-US" dirty="0" smtClean="0"/>
              <a:t>an </a:t>
            </a:r>
            <a:r>
              <a:rPr lang="en-US" spc="-10" dirty="0" smtClean="0">
                <a:cs typeface="Times New Roman"/>
              </a:rPr>
              <a:t>application</a:t>
            </a:r>
            <a:r>
              <a:rPr lang="en-US" spc="-10" dirty="0">
                <a:cs typeface="Times New Roman"/>
              </a:rPr>
              <a:t>. </a:t>
            </a:r>
            <a:r>
              <a:rPr lang="en-US" spc="-20" dirty="0">
                <a:cs typeface="Times New Roman"/>
              </a:rPr>
              <a:t>Similarly,  </a:t>
            </a:r>
            <a:r>
              <a:rPr lang="en-US" spc="-10" dirty="0">
                <a:cs typeface="Times New Roman"/>
              </a:rPr>
              <a:t>the </a:t>
            </a:r>
            <a:r>
              <a:rPr lang="en-US" spc="-15" dirty="0">
                <a:cs typeface="Times New Roman"/>
              </a:rPr>
              <a:t>target </a:t>
            </a:r>
            <a:r>
              <a:rPr lang="en-US" spc="-10" dirty="0">
                <a:cs typeface="Times New Roman"/>
              </a:rPr>
              <a:t>system can </a:t>
            </a:r>
            <a:r>
              <a:rPr lang="en-US" spc="-5" dirty="0">
                <a:cs typeface="Times New Roman"/>
              </a:rPr>
              <a:t>be a </a:t>
            </a:r>
            <a:r>
              <a:rPr lang="en-US" spc="-10" dirty="0">
                <a:cs typeface="Times New Roman"/>
              </a:rPr>
              <a:t>database </a:t>
            </a:r>
            <a:r>
              <a:rPr lang="en-US" spc="-5" dirty="0">
                <a:cs typeface="Times New Roman"/>
              </a:rPr>
              <a:t>or </a:t>
            </a:r>
            <a:r>
              <a:rPr lang="en-US" spc="-10" dirty="0">
                <a:cs typeface="Times New Roman"/>
              </a:rPr>
              <a:t>some other storage</a:t>
            </a:r>
            <a:r>
              <a:rPr lang="en-US" spc="175" dirty="0">
                <a:cs typeface="Times New Roman"/>
              </a:rPr>
              <a:t> </a:t>
            </a:r>
            <a:r>
              <a:rPr lang="en-US" spc="-10" dirty="0">
                <a:cs typeface="Times New Roman"/>
              </a:rPr>
              <a:t>system</a:t>
            </a:r>
            <a:r>
              <a:rPr lang="en-US" spc="-10" dirty="0" smtClean="0">
                <a:cs typeface="Times New Roman"/>
              </a:rPr>
              <a:t>.</a:t>
            </a:r>
            <a:r>
              <a:rPr lang="en-US" dirty="0" smtClean="0"/>
              <a:t> </a:t>
            </a:r>
            <a:endParaRPr lang="en-US" dirty="0"/>
          </a:p>
        </p:txBody>
      </p:sp>
      <p:sp>
        <p:nvSpPr>
          <p:cNvPr id="4" name="object 2"/>
          <p:cNvSpPr/>
          <p:nvPr/>
        </p:nvSpPr>
        <p:spPr>
          <a:xfrm>
            <a:off x="1317014" y="2393042"/>
            <a:ext cx="6618177" cy="3835811"/>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0" y="6182956"/>
            <a:ext cx="9144000" cy="305639"/>
          </a:xfrm>
          <a:prstGeom prst="rect">
            <a:avLst/>
          </a:prstGeom>
        </p:spPr>
        <p:txBody>
          <a:bodyPr wrap="square">
            <a:spAutoFit/>
          </a:bodyPr>
          <a:lstStyle/>
          <a:p>
            <a:pPr marL="2063114" marR="151130" indent="-1897380">
              <a:lnSpc>
                <a:spcPts val="1660"/>
              </a:lnSpc>
              <a:spcBef>
                <a:spcPts val="210"/>
              </a:spcBef>
            </a:pPr>
            <a:r>
              <a:rPr lang="en-US" sz="1400" b="1" spc="-15" dirty="0">
                <a:latin typeface="Times New Roman"/>
                <a:cs typeface="Times New Roman"/>
              </a:rPr>
              <a:t>Figure </a:t>
            </a:r>
            <a:r>
              <a:rPr lang="en-US" sz="1400" b="1" spc="-5" dirty="0">
                <a:latin typeface="Times New Roman"/>
                <a:cs typeface="Times New Roman"/>
              </a:rPr>
              <a:t>4.3 </a:t>
            </a:r>
            <a:r>
              <a:rPr lang="en-US" sz="1400" spc="-10" dirty="0">
                <a:latin typeface="Times New Roman"/>
                <a:cs typeface="Times New Roman"/>
              </a:rPr>
              <a:t>An ETL process can extract data from multiple sources and transform it for  loading into </a:t>
            </a:r>
            <a:r>
              <a:rPr lang="en-US" sz="1400" spc="-5" dirty="0">
                <a:latin typeface="Times New Roman"/>
                <a:cs typeface="Times New Roman"/>
              </a:rPr>
              <a:t>a </a:t>
            </a:r>
            <a:r>
              <a:rPr lang="en-US" sz="1400" spc="-10" dirty="0">
                <a:latin typeface="Times New Roman"/>
                <a:cs typeface="Times New Roman"/>
              </a:rPr>
              <a:t>single </a:t>
            </a:r>
            <a:r>
              <a:rPr lang="en-US" sz="1400" spc="-15" dirty="0">
                <a:latin typeface="Times New Roman"/>
                <a:cs typeface="Times New Roman"/>
              </a:rPr>
              <a:t>target</a:t>
            </a:r>
            <a:r>
              <a:rPr lang="en-US" sz="1400" spc="50" dirty="0">
                <a:latin typeface="Times New Roman"/>
                <a:cs typeface="Times New Roman"/>
              </a:rPr>
              <a:t> </a:t>
            </a:r>
            <a:r>
              <a:rPr lang="en-US" sz="1400" spc="-10" dirty="0">
                <a:latin typeface="Times New Roman"/>
                <a:cs typeface="Times New Roman"/>
              </a:rPr>
              <a:t>system.</a:t>
            </a:r>
            <a:endParaRPr lang="en-US" sz="1400" dirty="0">
              <a:latin typeface="Times New Roman"/>
              <a:cs typeface="Times New Roman"/>
            </a:endParaRPr>
          </a:p>
        </p:txBody>
      </p:sp>
    </p:spTree>
    <p:extLst>
      <p:ext uri="{BB962C8B-B14F-4D97-AF65-F5344CB8AC3E}">
        <p14:creationId xmlns:p14="http://schemas.microsoft.com/office/powerpoint/2010/main" val="280710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60678"/>
            <a:ext cx="7679483" cy="1143000"/>
          </a:xfrm>
        </p:spPr>
        <p:txBody>
          <a:bodyPr/>
          <a:lstStyle/>
          <a:p>
            <a:r>
              <a:rPr lang="en-US" dirty="0" smtClean="0"/>
              <a:t>Data Warehouse</a:t>
            </a:r>
            <a:endParaRPr lang="en-US" dirty="0"/>
          </a:p>
        </p:txBody>
      </p:sp>
      <p:sp>
        <p:nvSpPr>
          <p:cNvPr id="3" name="Content Placeholder 2"/>
          <p:cNvSpPr>
            <a:spLocks noGrp="1"/>
          </p:cNvSpPr>
          <p:nvPr>
            <p:ph idx="1"/>
          </p:nvPr>
        </p:nvSpPr>
        <p:spPr>
          <a:xfrm>
            <a:off x="487798" y="1454599"/>
            <a:ext cx="8229600" cy="1940149"/>
          </a:xfrm>
        </p:spPr>
        <p:txBody>
          <a:bodyPr>
            <a:normAutofit fontScale="77500" lnSpcReduction="20000"/>
          </a:bodyPr>
          <a:lstStyle/>
          <a:p>
            <a:pPr marL="0" indent="0">
              <a:buNone/>
            </a:pPr>
            <a:r>
              <a:rPr lang="en-US" dirty="0"/>
              <a:t>A data warehouse is a central, enterprise-wide repository consisting of historical and </a:t>
            </a:r>
            <a:r>
              <a:rPr lang="en-US" dirty="0" smtClean="0"/>
              <a:t>current </a:t>
            </a:r>
            <a:r>
              <a:rPr lang="en-US" dirty="0"/>
              <a:t>data. Data warehouses are heavily used by BI to run various analytical queries, and </a:t>
            </a:r>
            <a:r>
              <a:rPr lang="en-US" dirty="0" smtClean="0"/>
              <a:t>they </a:t>
            </a:r>
            <a:r>
              <a:rPr lang="en-US" dirty="0"/>
              <a:t>usually interface with an OLAP system to support multi-dimensional analytical  </a:t>
            </a:r>
            <a:r>
              <a:rPr lang="en-US" dirty="0" smtClean="0"/>
              <a:t>queries</a:t>
            </a:r>
            <a:r>
              <a:rPr lang="en-US" dirty="0"/>
              <a:t>.</a:t>
            </a:r>
            <a:endParaRPr lang="en-US" dirty="0"/>
          </a:p>
        </p:txBody>
      </p:sp>
      <p:sp>
        <p:nvSpPr>
          <p:cNvPr id="4" name="object 4"/>
          <p:cNvSpPr/>
          <p:nvPr/>
        </p:nvSpPr>
        <p:spPr>
          <a:xfrm>
            <a:off x="2100291" y="3125783"/>
            <a:ext cx="4764059" cy="311307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98904" y="6238140"/>
            <a:ext cx="8807389" cy="240237"/>
          </a:xfrm>
          <a:prstGeom prst="rect">
            <a:avLst/>
          </a:prstGeom>
        </p:spPr>
        <p:txBody>
          <a:bodyPr vert="horz" wrap="square" lIns="0" tIns="26670" rIns="0" bIns="0" rtlCol="0">
            <a:spAutoFit/>
          </a:bodyPr>
          <a:lstStyle/>
          <a:p>
            <a:pPr marL="2063114" marR="5080" indent="-1799589">
              <a:lnSpc>
                <a:spcPts val="1660"/>
              </a:lnSpc>
              <a:spcBef>
                <a:spcPts val="210"/>
              </a:spcBef>
            </a:pPr>
            <a:r>
              <a:rPr sz="1400" b="1" spc="-15" dirty="0">
                <a:latin typeface="Times New Roman"/>
                <a:cs typeface="Times New Roman"/>
              </a:rPr>
              <a:t>Figure </a:t>
            </a:r>
            <a:r>
              <a:rPr sz="1400" b="1" spc="-5" dirty="0">
                <a:latin typeface="Times New Roman"/>
                <a:cs typeface="Times New Roman"/>
              </a:rPr>
              <a:t>4.4 </a:t>
            </a:r>
            <a:r>
              <a:rPr sz="1400" spc="-10" dirty="0">
                <a:latin typeface="Times New Roman"/>
                <a:cs typeface="Times New Roman"/>
              </a:rPr>
              <a:t>Batch jobs periodically load data into </a:t>
            </a:r>
            <a:r>
              <a:rPr sz="1400" spc="-5" dirty="0">
                <a:latin typeface="Times New Roman"/>
                <a:cs typeface="Times New Roman"/>
              </a:rPr>
              <a:t>a </a:t>
            </a:r>
            <a:r>
              <a:rPr sz="1400" spc="-10" dirty="0">
                <a:latin typeface="Times New Roman"/>
                <a:cs typeface="Times New Roman"/>
              </a:rPr>
              <a:t>data warehouse from operational  systems like </a:t>
            </a:r>
            <a:r>
              <a:rPr sz="1400" spc="-50" dirty="0">
                <a:latin typeface="Times New Roman"/>
                <a:cs typeface="Times New Roman"/>
              </a:rPr>
              <a:t>ERP, </a:t>
            </a:r>
            <a:r>
              <a:rPr sz="1400" spc="-15" dirty="0">
                <a:latin typeface="Times New Roman"/>
                <a:cs typeface="Times New Roman"/>
              </a:rPr>
              <a:t>CRM </a:t>
            </a:r>
            <a:r>
              <a:rPr sz="1400" spc="-10" dirty="0">
                <a:latin typeface="Times New Roman"/>
                <a:cs typeface="Times New Roman"/>
              </a:rPr>
              <a:t>and</a:t>
            </a:r>
            <a:r>
              <a:rPr sz="1400" spc="60" dirty="0">
                <a:latin typeface="Times New Roman"/>
                <a:cs typeface="Times New Roman"/>
              </a:rPr>
              <a:t> </a:t>
            </a:r>
            <a:r>
              <a:rPr sz="1400" spc="-10" dirty="0">
                <a:latin typeface="Times New Roman"/>
                <a:cs typeface="Times New Roman"/>
              </a:rPr>
              <a:t>SCM</a:t>
            </a:r>
            <a:r>
              <a:rPr sz="1400" spc="-10" dirty="0" smtClean="0">
                <a:latin typeface="Times New Roman"/>
                <a:cs typeface="Times New Roman"/>
              </a:rPr>
              <a:t>.</a:t>
            </a:r>
            <a:endParaRPr sz="1400" dirty="0">
              <a:latin typeface="Times New Roman"/>
              <a:cs typeface="Times New Roman"/>
            </a:endParaRPr>
          </a:p>
        </p:txBody>
      </p:sp>
    </p:spTree>
    <p:extLst>
      <p:ext uri="{BB962C8B-B14F-4D97-AF65-F5344CB8AC3E}">
        <p14:creationId xmlns:p14="http://schemas.microsoft.com/office/powerpoint/2010/main" val="2808819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91050"/>
            <a:ext cx="7679483" cy="1143000"/>
          </a:xfrm>
        </p:spPr>
        <p:txBody>
          <a:bodyPr/>
          <a:lstStyle/>
          <a:p>
            <a:r>
              <a:rPr lang="en-US" dirty="0" smtClean="0"/>
              <a:t>Data Marts</a:t>
            </a:r>
            <a:endParaRPr lang="en-US" dirty="0"/>
          </a:p>
        </p:txBody>
      </p:sp>
      <p:sp>
        <p:nvSpPr>
          <p:cNvPr id="3" name="Content Placeholder 2"/>
          <p:cNvSpPr>
            <a:spLocks noGrp="1"/>
          </p:cNvSpPr>
          <p:nvPr>
            <p:ph idx="1"/>
          </p:nvPr>
        </p:nvSpPr>
        <p:spPr>
          <a:xfrm>
            <a:off x="168314" y="1110060"/>
            <a:ext cx="9143998" cy="1463239"/>
          </a:xfrm>
        </p:spPr>
        <p:txBody>
          <a:bodyPr>
            <a:normAutofit fontScale="55000" lnSpcReduction="20000"/>
          </a:bodyPr>
          <a:lstStyle/>
          <a:p>
            <a:pPr marL="0" indent="0">
              <a:buNone/>
            </a:pPr>
            <a:r>
              <a:rPr lang="en-US" sz="3800" spc="-10" dirty="0">
                <a:cs typeface="Times New Roman"/>
              </a:rPr>
              <a:t>A data mart is </a:t>
            </a:r>
            <a:r>
              <a:rPr lang="en-US" sz="3800" b="1" spc="-5" dirty="0">
                <a:cs typeface="Times New Roman"/>
              </a:rPr>
              <a:t>a </a:t>
            </a:r>
            <a:r>
              <a:rPr lang="en-US" sz="3800" b="1" spc="-5" dirty="0" smtClean="0">
                <a:cs typeface="Times New Roman"/>
              </a:rPr>
              <a:t>particular </a:t>
            </a:r>
            <a:r>
              <a:rPr lang="en-US" sz="3800" b="1" spc="-10" dirty="0" smtClean="0">
                <a:cs typeface="Times New Roman"/>
              </a:rPr>
              <a:t>subset </a:t>
            </a:r>
            <a:r>
              <a:rPr lang="en-US" sz="3800" b="1" spc="-5" dirty="0">
                <a:cs typeface="Times New Roman"/>
              </a:rPr>
              <a:t>of </a:t>
            </a:r>
            <a:r>
              <a:rPr lang="en-US" sz="3800" b="1" spc="-10" dirty="0">
                <a:cs typeface="Times New Roman"/>
              </a:rPr>
              <a:t>the data </a:t>
            </a:r>
            <a:r>
              <a:rPr lang="en-US" sz="3800" spc="-10" dirty="0">
                <a:cs typeface="Times New Roman"/>
              </a:rPr>
              <a:t>stored in </a:t>
            </a:r>
            <a:r>
              <a:rPr lang="en-US" sz="3800" spc="-5" dirty="0">
                <a:cs typeface="Times New Roman"/>
              </a:rPr>
              <a:t>a </a:t>
            </a:r>
            <a:r>
              <a:rPr lang="en-US" sz="3800" spc="-10" dirty="0">
                <a:cs typeface="Times New Roman"/>
              </a:rPr>
              <a:t>data warehouse that typically belongs to </a:t>
            </a:r>
            <a:r>
              <a:rPr lang="en-US" sz="3800" spc="-5" dirty="0">
                <a:cs typeface="Times New Roman"/>
              </a:rPr>
              <a:t>a </a:t>
            </a:r>
            <a:r>
              <a:rPr lang="en-US" sz="3800" spc="-10" dirty="0" smtClean="0">
                <a:cs typeface="Times New Roman"/>
              </a:rPr>
              <a:t>department</a:t>
            </a:r>
            <a:r>
              <a:rPr lang="en-US" sz="3800" spc="-10" dirty="0">
                <a:cs typeface="Times New Roman"/>
              </a:rPr>
              <a:t>, division, </a:t>
            </a:r>
            <a:r>
              <a:rPr lang="en-US" sz="3800" spc="-5" dirty="0">
                <a:cs typeface="Times New Roman"/>
              </a:rPr>
              <a:t>or </a:t>
            </a:r>
            <a:r>
              <a:rPr lang="en-US" sz="3800" spc="-10" dirty="0">
                <a:cs typeface="Times New Roman"/>
              </a:rPr>
              <a:t>specific line </a:t>
            </a:r>
            <a:r>
              <a:rPr lang="en-US" sz="3800" spc="-5" dirty="0">
                <a:cs typeface="Times New Roman"/>
              </a:rPr>
              <a:t>of </a:t>
            </a:r>
            <a:r>
              <a:rPr lang="en-US" sz="3800" spc="-10" dirty="0">
                <a:cs typeface="Times New Roman"/>
              </a:rPr>
              <a:t>business. </a:t>
            </a:r>
            <a:endParaRPr lang="en-US" sz="3800" spc="-10" dirty="0" smtClean="0">
              <a:cs typeface="Times New Roman"/>
            </a:endParaRPr>
          </a:p>
          <a:p>
            <a:pPr marL="0" indent="0">
              <a:buNone/>
            </a:pPr>
            <a:r>
              <a:rPr lang="en-US" sz="3800" spc="-10" dirty="0" smtClean="0">
                <a:cs typeface="Times New Roman"/>
              </a:rPr>
              <a:t>Enterprise</a:t>
            </a:r>
            <a:r>
              <a:rPr lang="en-US" sz="3800" spc="-10" dirty="0">
                <a:cs typeface="Times New Roman"/>
              </a:rPr>
              <a:t>-wide data is collected and business entities are </a:t>
            </a:r>
            <a:r>
              <a:rPr lang="en-US" sz="3800" spc="-10" dirty="0" smtClean="0">
                <a:cs typeface="Times New Roman"/>
              </a:rPr>
              <a:t>then </a:t>
            </a:r>
            <a:r>
              <a:rPr lang="en-US" sz="3800" spc="-10" dirty="0">
                <a:cs typeface="Times New Roman"/>
              </a:rPr>
              <a:t>extracted. </a:t>
            </a:r>
            <a:r>
              <a:rPr lang="en-US" sz="3800" spc="-10" dirty="0">
                <a:cs typeface="Times New Roman"/>
              </a:rPr>
              <a:t> </a:t>
            </a:r>
            <a:r>
              <a:rPr lang="en-US" sz="3800" spc="-10" dirty="0" smtClean="0">
                <a:cs typeface="Times New Roman"/>
              </a:rPr>
              <a:t>  </a:t>
            </a:r>
            <a:r>
              <a:rPr lang="en-US" sz="3800" spc="-10" dirty="0" smtClean="0">
                <a:cs typeface="Times New Roman"/>
              </a:rPr>
              <a:t>Domain specific </a:t>
            </a:r>
            <a:r>
              <a:rPr lang="en-US" sz="3800" spc="-10" dirty="0">
                <a:cs typeface="Times New Roman"/>
              </a:rPr>
              <a:t>entities are persisted into the data warehouse via an ETL </a:t>
            </a:r>
            <a:r>
              <a:rPr lang="en-US" sz="3800" spc="-10" dirty="0" smtClean="0">
                <a:cs typeface="Times New Roman"/>
              </a:rPr>
              <a:t>process</a:t>
            </a:r>
            <a:r>
              <a:rPr lang="en-US" sz="3800" spc="-10" dirty="0">
                <a:cs typeface="Times New Roman"/>
              </a:rPr>
              <a:t>.</a:t>
            </a:r>
            <a:endParaRPr lang="en-US" sz="3800" dirty="0">
              <a:cs typeface="Times New Roman"/>
            </a:endParaRPr>
          </a:p>
          <a:p>
            <a:endParaRPr lang="en-US" dirty="0"/>
          </a:p>
        </p:txBody>
      </p:sp>
      <p:sp>
        <p:nvSpPr>
          <p:cNvPr id="4" name="object 3"/>
          <p:cNvSpPr/>
          <p:nvPr/>
        </p:nvSpPr>
        <p:spPr>
          <a:xfrm>
            <a:off x="1033884" y="2332983"/>
            <a:ext cx="6645601" cy="3859727"/>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2" y="6058561"/>
            <a:ext cx="9143998" cy="528777"/>
          </a:xfrm>
          <a:prstGeom prst="rect">
            <a:avLst/>
          </a:prstGeom>
        </p:spPr>
        <p:txBody>
          <a:bodyPr wrap="square">
            <a:spAutoFit/>
          </a:bodyPr>
          <a:lstStyle/>
          <a:p>
            <a:pPr marL="223520" marR="187960" indent="-635" algn="ctr">
              <a:lnSpc>
                <a:spcPts val="1660"/>
              </a:lnSpc>
              <a:spcBef>
                <a:spcPts val="210"/>
              </a:spcBef>
            </a:pPr>
            <a:r>
              <a:rPr lang="en-US" sz="1400" b="1" spc="-15" dirty="0">
                <a:latin typeface="Times New Roman"/>
                <a:cs typeface="Times New Roman"/>
              </a:rPr>
              <a:t>Figure </a:t>
            </a:r>
            <a:r>
              <a:rPr lang="en-US" sz="1400" b="1" spc="-5" dirty="0">
                <a:latin typeface="Times New Roman"/>
                <a:cs typeface="Times New Roman"/>
              </a:rPr>
              <a:t>4.5 </a:t>
            </a:r>
            <a:r>
              <a:rPr lang="en-US" sz="1400" spc="-10" dirty="0">
                <a:latin typeface="Times New Roman"/>
                <a:cs typeface="Times New Roman"/>
              </a:rPr>
              <a:t>A data </a:t>
            </a:r>
            <a:r>
              <a:rPr lang="en-US" sz="1400" spc="-20" dirty="0">
                <a:latin typeface="Times New Roman"/>
                <a:cs typeface="Times New Roman"/>
              </a:rPr>
              <a:t>warehouse’s </a:t>
            </a:r>
            <a:r>
              <a:rPr lang="en-US" sz="1400" spc="-10" dirty="0">
                <a:latin typeface="Times New Roman"/>
                <a:cs typeface="Times New Roman"/>
              </a:rPr>
              <a:t>single version </a:t>
            </a:r>
            <a:r>
              <a:rPr lang="en-US" sz="1400" spc="-5" dirty="0">
                <a:latin typeface="Times New Roman"/>
                <a:cs typeface="Times New Roman"/>
              </a:rPr>
              <a:t>of </a:t>
            </a:r>
            <a:r>
              <a:rPr lang="en-US" sz="1400" spc="-10" dirty="0">
                <a:latin typeface="Times New Roman"/>
                <a:cs typeface="Times New Roman"/>
              </a:rPr>
              <a:t>“truth” is based on cleansed data,  which is </a:t>
            </a:r>
            <a:r>
              <a:rPr lang="en-US" sz="1400" spc="-5" dirty="0">
                <a:latin typeface="Times New Roman"/>
                <a:cs typeface="Times New Roman"/>
              </a:rPr>
              <a:t>a </a:t>
            </a:r>
            <a:r>
              <a:rPr lang="en-US" sz="1400" spc="-10" dirty="0">
                <a:latin typeface="Times New Roman"/>
                <a:cs typeface="Times New Roman"/>
              </a:rPr>
              <a:t>prerequisite for accurate and </a:t>
            </a:r>
            <a:r>
              <a:rPr lang="en-US" sz="1400" spc="-15" dirty="0">
                <a:latin typeface="Times New Roman"/>
                <a:cs typeface="Times New Roman"/>
              </a:rPr>
              <a:t>error-free </a:t>
            </a:r>
            <a:r>
              <a:rPr lang="en-US" sz="1400" spc="-10" dirty="0">
                <a:latin typeface="Times New Roman"/>
                <a:cs typeface="Times New Roman"/>
              </a:rPr>
              <a:t>reports, as per the output shown on  the</a:t>
            </a:r>
            <a:r>
              <a:rPr lang="en-US" sz="1400" spc="-60" dirty="0">
                <a:latin typeface="Times New Roman"/>
                <a:cs typeface="Times New Roman"/>
              </a:rPr>
              <a:t> </a:t>
            </a:r>
            <a:r>
              <a:rPr lang="en-US" sz="1400" spc="-10" dirty="0">
                <a:latin typeface="Times New Roman"/>
                <a:cs typeface="Times New Roman"/>
              </a:rPr>
              <a:t>right.</a:t>
            </a:r>
            <a:endParaRPr lang="en-US" sz="1400" dirty="0">
              <a:latin typeface="Times New Roman"/>
              <a:cs typeface="Times New Roman"/>
            </a:endParaRPr>
          </a:p>
        </p:txBody>
      </p:sp>
    </p:spTree>
    <p:extLst>
      <p:ext uri="{BB962C8B-B14F-4D97-AF65-F5344CB8AC3E}">
        <p14:creationId xmlns:p14="http://schemas.microsoft.com/office/powerpoint/2010/main" val="2274690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160678"/>
            <a:ext cx="7679483" cy="1143000"/>
          </a:xfrm>
        </p:spPr>
        <p:txBody>
          <a:bodyPr/>
          <a:lstStyle/>
          <a:p>
            <a:r>
              <a:rPr lang="en-US" dirty="0" smtClean="0"/>
              <a:t>Ad-hoc Reports and Dashboards</a:t>
            </a:r>
            <a:endParaRPr lang="en-US" dirty="0"/>
          </a:p>
        </p:txBody>
      </p:sp>
      <p:sp>
        <p:nvSpPr>
          <p:cNvPr id="9" name="Content Placeholder 8"/>
          <p:cNvSpPr>
            <a:spLocks noGrp="1"/>
          </p:cNvSpPr>
          <p:nvPr>
            <p:ph idx="1"/>
          </p:nvPr>
        </p:nvSpPr>
        <p:spPr>
          <a:xfrm>
            <a:off x="243840" y="1005840"/>
            <a:ext cx="8442960" cy="2183799"/>
          </a:xfrm>
        </p:spPr>
        <p:txBody>
          <a:bodyPr>
            <a:normAutofit fontScale="55000" lnSpcReduction="20000"/>
          </a:bodyPr>
          <a:lstStyle/>
          <a:p>
            <a:endParaRPr lang="en-US" dirty="0" smtClean="0"/>
          </a:p>
          <a:p>
            <a:pPr marL="0" indent="0">
              <a:buNone/>
            </a:pPr>
            <a:r>
              <a:rPr lang="en-US" dirty="0"/>
              <a:t>Traditional BI primarily utilizes </a:t>
            </a:r>
            <a:r>
              <a:rPr lang="en-US" b="1" dirty="0"/>
              <a:t>descriptive</a:t>
            </a:r>
            <a:r>
              <a:rPr lang="en-US" dirty="0"/>
              <a:t> and </a:t>
            </a:r>
            <a:r>
              <a:rPr lang="en-US" b="1" dirty="0"/>
              <a:t>diagnostic</a:t>
            </a:r>
            <a:r>
              <a:rPr lang="en-US" dirty="0"/>
              <a:t> analytics to provide  information on historical and current events. It is not “intelligent” because it only provides </a:t>
            </a:r>
            <a:r>
              <a:rPr lang="en-US" dirty="0" smtClean="0"/>
              <a:t>answers </a:t>
            </a:r>
            <a:r>
              <a:rPr lang="en-US" dirty="0"/>
              <a:t>to correctly formulated </a:t>
            </a:r>
            <a:r>
              <a:rPr lang="en-US" dirty="0" smtClean="0"/>
              <a:t>questions through:</a:t>
            </a:r>
          </a:p>
          <a:p>
            <a:r>
              <a:rPr lang="en-US" b="1" dirty="0" smtClean="0"/>
              <a:t>Ad</a:t>
            </a:r>
            <a:r>
              <a:rPr lang="en-US" b="1" dirty="0"/>
              <a:t>-hoc reporting </a:t>
            </a:r>
            <a:r>
              <a:rPr lang="en-US" dirty="0"/>
              <a:t>is a process that involves manually processing data to produce </a:t>
            </a:r>
            <a:r>
              <a:rPr lang="en-US" dirty="0" smtClean="0"/>
              <a:t>custom-made </a:t>
            </a:r>
            <a:r>
              <a:rPr lang="en-US" dirty="0" smtClean="0"/>
              <a:t>reports</a:t>
            </a:r>
          </a:p>
          <a:p>
            <a:r>
              <a:rPr lang="en-US" b="1" spc="-10" dirty="0">
                <a:cs typeface="Times New Roman"/>
              </a:rPr>
              <a:t>Dashboards</a:t>
            </a:r>
            <a:r>
              <a:rPr lang="en-US" spc="-10" dirty="0">
                <a:cs typeface="Times New Roman"/>
              </a:rPr>
              <a:t> provide </a:t>
            </a:r>
            <a:r>
              <a:rPr lang="en-US" spc="-5" dirty="0">
                <a:cs typeface="Times New Roman"/>
              </a:rPr>
              <a:t>a </a:t>
            </a:r>
            <a:r>
              <a:rPr lang="en-US" spc="-10" dirty="0">
                <a:cs typeface="Times New Roman"/>
              </a:rPr>
              <a:t>holistic view </a:t>
            </a:r>
            <a:r>
              <a:rPr lang="en-US" spc="-5" dirty="0">
                <a:cs typeface="Times New Roman"/>
              </a:rPr>
              <a:t>of </a:t>
            </a:r>
            <a:r>
              <a:rPr lang="en-US" spc="-10" dirty="0">
                <a:cs typeface="Times New Roman"/>
              </a:rPr>
              <a:t>key business areas. The information displayed on  dashboards is generated at periodic intervals in </a:t>
            </a:r>
            <a:r>
              <a:rPr lang="en-US" spc="-10" dirty="0" err="1">
                <a:cs typeface="Times New Roman"/>
              </a:rPr>
              <a:t>realtime</a:t>
            </a:r>
            <a:r>
              <a:rPr lang="en-US" spc="-10" dirty="0">
                <a:cs typeface="Times New Roman"/>
              </a:rPr>
              <a:t> </a:t>
            </a:r>
            <a:r>
              <a:rPr lang="en-US" spc="-5" dirty="0">
                <a:cs typeface="Times New Roman"/>
              </a:rPr>
              <a:t>or </a:t>
            </a:r>
            <a:r>
              <a:rPr lang="en-US" spc="-15" dirty="0">
                <a:cs typeface="Times New Roman"/>
              </a:rPr>
              <a:t>near-</a:t>
            </a:r>
            <a:r>
              <a:rPr lang="en-US" spc="-15" dirty="0" err="1">
                <a:cs typeface="Times New Roman"/>
              </a:rPr>
              <a:t>realtime</a:t>
            </a:r>
            <a:r>
              <a:rPr lang="en-US" spc="-15" dirty="0">
                <a:cs typeface="Times New Roman"/>
              </a:rPr>
              <a:t>. </a:t>
            </a:r>
            <a:endParaRPr lang="en-US" dirty="0"/>
          </a:p>
        </p:txBody>
      </p:sp>
      <p:sp>
        <p:nvSpPr>
          <p:cNvPr id="5" name="object 3"/>
          <p:cNvSpPr/>
          <p:nvPr/>
        </p:nvSpPr>
        <p:spPr>
          <a:xfrm>
            <a:off x="695931" y="3091955"/>
            <a:ext cx="3820992" cy="2615834"/>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4742226" y="3091955"/>
            <a:ext cx="4204919" cy="2615834"/>
          </a:xfrm>
          <a:prstGeom prst="rect">
            <a:avLst/>
          </a:prstGeom>
          <a:blipFill>
            <a:blip r:embed="rId3" cstate="print"/>
            <a:stretch>
              <a:fillRect/>
            </a:stretch>
          </a:blipFill>
        </p:spPr>
        <p:txBody>
          <a:bodyPr wrap="square" lIns="0" tIns="0" rIns="0" bIns="0" rtlCol="0"/>
          <a:lstStyle/>
          <a:p>
            <a:endParaRPr/>
          </a:p>
        </p:txBody>
      </p:sp>
      <p:sp>
        <p:nvSpPr>
          <p:cNvPr id="7" name="Rectangle 6"/>
          <p:cNvSpPr/>
          <p:nvPr/>
        </p:nvSpPr>
        <p:spPr>
          <a:xfrm>
            <a:off x="90404" y="5813545"/>
            <a:ext cx="4426521" cy="523220"/>
          </a:xfrm>
          <a:prstGeom prst="rect">
            <a:avLst/>
          </a:prstGeom>
        </p:spPr>
        <p:txBody>
          <a:bodyPr wrap="square">
            <a:spAutoFit/>
          </a:bodyPr>
          <a:lstStyle/>
          <a:p>
            <a:pPr marR="302260" algn="ctr">
              <a:spcBef>
                <a:spcPts val="210"/>
              </a:spcBef>
            </a:pPr>
            <a:r>
              <a:rPr lang="en-US" sz="1400" b="1" spc="-15" dirty="0">
                <a:latin typeface="Times New Roman"/>
                <a:cs typeface="Times New Roman"/>
              </a:rPr>
              <a:t>Figure </a:t>
            </a:r>
            <a:r>
              <a:rPr lang="en-US" sz="1400" b="1" spc="-5" dirty="0">
                <a:latin typeface="Times New Roman"/>
                <a:cs typeface="Times New Roman"/>
              </a:rPr>
              <a:t>4.6 </a:t>
            </a:r>
            <a:r>
              <a:rPr lang="en-US" sz="1400" spc="-15" dirty="0">
                <a:latin typeface="Times New Roman"/>
                <a:cs typeface="Times New Roman"/>
              </a:rPr>
              <a:t>OLAP </a:t>
            </a:r>
            <a:r>
              <a:rPr lang="en-US" sz="1400" spc="-10" dirty="0">
                <a:latin typeface="Times New Roman"/>
                <a:cs typeface="Times New Roman"/>
              </a:rPr>
              <a:t>and </a:t>
            </a:r>
            <a:r>
              <a:rPr lang="en-US" sz="1400" spc="-45" dirty="0">
                <a:latin typeface="Times New Roman"/>
                <a:cs typeface="Times New Roman"/>
              </a:rPr>
              <a:t>OLTP </a:t>
            </a:r>
            <a:r>
              <a:rPr lang="en-US" sz="1400" spc="-10" dirty="0">
                <a:latin typeface="Times New Roman"/>
                <a:cs typeface="Times New Roman"/>
              </a:rPr>
              <a:t>data sources can </a:t>
            </a:r>
            <a:r>
              <a:rPr lang="en-US" sz="1400" spc="-5" dirty="0">
                <a:latin typeface="Times New Roman"/>
                <a:cs typeface="Times New Roman"/>
              </a:rPr>
              <a:t>be </a:t>
            </a:r>
            <a:r>
              <a:rPr lang="en-US" sz="1400" spc="-10" dirty="0">
                <a:latin typeface="Times New Roman"/>
                <a:cs typeface="Times New Roman"/>
              </a:rPr>
              <a:t>used by BI tools for both ad-hoc  reporting and</a:t>
            </a:r>
            <a:r>
              <a:rPr lang="en-US" sz="1400" spc="-5" dirty="0">
                <a:latin typeface="Times New Roman"/>
                <a:cs typeface="Times New Roman"/>
              </a:rPr>
              <a:t> </a:t>
            </a:r>
            <a:r>
              <a:rPr lang="en-US" sz="1400" spc="-10" dirty="0">
                <a:latin typeface="Times New Roman"/>
                <a:cs typeface="Times New Roman"/>
              </a:rPr>
              <a:t>dashboards.</a:t>
            </a:r>
            <a:endParaRPr lang="en-US" sz="1400" dirty="0">
              <a:latin typeface="Times New Roman"/>
              <a:cs typeface="Times New Roman"/>
            </a:endParaRPr>
          </a:p>
        </p:txBody>
      </p:sp>
      <p:sp>
        <p:nvSpPr>
          <p:cNvPr id="8" name="Rectangle 7"/>
          <p:cNvSpPr/>
          <p:nvPr/>
        </p:nvSpPr>
        <p:spPr>
          <a:xfrm>
            <a:off x="4516925" y="5817229"/>
            <a:ext cx="4310365" cy="523220"/>
          </a:xfrm>
          <a:prstGeom prst="rect">
            <a:avLst/>
          </a:prstGeom>
        </p:spPr>
        <p:txBody>
          <a:bodyPr wrap="square">
            <a:spAutoFit/>
          </a:bodyPr>
          <a:lstStyle/>
          <a:p>
            <a:pPr marR="5080" indent="-2341245" algn="ctr">
              <a:spcBef>
                <a:spcPts val="210"/>
              </a:spcBef>
            </a:pPr>
            <a:r>
              <a:rPr lang="en-US" sz="1400" b="1" spc="-15" dirty="0">
                <a:latin typeface="Times New Roman"/>
                <a:cs typeface="Times New Roman"/>
              </a:rPr>
              <a:t>Figure </a:t>
            </a:r>
            <a:r>
              <a:rPr lang="en-US" sz="1400" b="1" spc="-5" dirty="0">
                <a:latin typeface="Times New Roman"/>
                <a:cs typeface="Times New Roman"/>
              </a:rPr>
              <a:t>4.7 </a:t>
            </a:r>
            <a:r>
              <a:rPr lang="en-US" sz="1400" spc="-10" dirty="0">
                <a:latin typeface="Times New Roman"/>
                <a:cs typeface="Times New Roman"/>
              </a:rPr>
              <a:t>BI tools use both </a:t>
            </a:r>
            <a:r>
              <a:rPr lang="en-US" sz="1400" spc="-15" dirty="0">
                <a:latin typeface="Times New Roman"/>
                <a:cs typeface="Times New Roman"/>
              </a:rPr>
              <a:t>OLAP </a:t>
            </a:r>
            <a:r>
              <a:rPr lang="en-US" sz="1400" spc="-10" dirty="0">
                <a:latin typeface="Times New Roman"/>
                <a:cs typeface="Times New Roman"/>
              </a:rPr>
              <a:t>and </a:t>
            </a:r>
            <a:r>
              <a:rPr lang="en-US" sz="1400" spc="-45" dirty="0">
                <a:latin typeface="Times New Roman"/>
                <a:cs typeface="Times New Roman"/>
              </a:rPr>
              <a:t>OLTP </a:t>
            </a:r>
            <a:r>
              <a:rPr lang="en-US" sz="1400" spc="-10" dirty="0">
                <a:latin typeface="Times New Roman"/>
                <a:cs typeface="Times New Roman"/>
              </a:rPr>
              <a:t>to display the information on  dashboards.</a:t>
            </a:r>
            <a:endParaRPr lang="en-US" sz="1400" dirty="0">
              <a:latin typeface="Times New Roman"/>
              <a:cs typeface="Times New Roman"/>
            </a:endParaRPr>
          </a:p>
        </p:txBody>
      </p:sp>
    </p:spTree>
    <p:extLst>
      <p:ext uri="{BB962C8B-B14F-4D97-AF65-F5344CB8AC3E}">
        <p14:creationId xmlns:p14="http://schemas.microsoft.com/office/powerpoint/2010/main" val="931123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Business Intelligence</a:t>
            </a:r>
            <a:endParaRPr lang="en-US" dirty="0"/>
          </a:p>
        </p:txBody>
      </p:sp>
      <p:sp>
        <p:nvSpPr>
          <p:cNvPr id="3" name="Content Placeholder 2"/>
          <p:cNvSpPr>
            <a:spLocks noGrp="1"/>
          </p:cNvSpPr>
          <p:nvPr>
            <p:ph idx="1"/>
          </p:nvPr>
        </p:nvSpPr>
        <p:spPr>
          <a:xfrm>
            <a:off x="457202" y="1600204"/>
            <a:ext cx="2602509" cy="4525963"/>
          </a:xfrm>
        </p:spPr>
        <p:txBody>
          <a:bodyPr>
            <a:normAutofit fontScale="85000" lnSpcReduction="20000"/>
          </a:bodyPr>
          <a:lstStyle/>
          <a:p>
            <a:pPr marL="0" indent="0">
              <a:buNone/>
            </a:pPr>
            <a:r>
              <a:rPr lang="en-US" spc="-15" dirty="0">
                <a:cs typeface="Times New Roman"/>
              </a:rPr>
              <a:t>Traditional </a:t>
            </a:r>
            <a:r>
              <a:rPr lang="en-US" spc="-10" dirty="0">
                <a:cs typeface="Times New Roman"/>
              </a:rPr>
              <a:t>BI uses data warehouses and data marts for reporting and data analysis  because they allow complex data analysis queries with multiple joins and aggregations to  </a:t>
            </a:r>
            <a:r>
              <a:rPr lang="en-US" spc="-5" dirty="0">
                <a:cs typeface="Times New Roman"/>
              </a:rPr>
              <a:t>be </a:t>
            </a:r>
            <a:r>
              <a:rPr lang="en-US" spc="-10" dirty="0" smtClean="0">
                <a:cs typeface="Times New Roman"/>
              </a:rPr>
              <a:t>issued</a:t>
            </a:r>
            <a:endParaRPr lang="en-US" dirty="0"/>
          </a:p>
        </p:txBody>
      </p:sp>
      <p:sp>
        <p:nvSpPr>
          <p:cNvPr id="5" name="object 3"/>
          <p:cNvSpPr/>
          <p:nvPr/>
        </p:nvSpPr>
        <p:spPr>
          <a:xfrm>
            <a:off x="3059710" y="1341139"/>
            <a:ext cx="5877746" cy="4846220"/>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2616398" y="6187359"/>
            <a:ext cx="5955267" cy="338554"/>
          </a:xfrm>
          <a:prstGeom prst="rect">
            <a:avLst/>
          </a:prstGeom>
        </p:spPr>
        <p:txBody>
          <a:bodyPr wrap="square">
            <a:spAutoFit/>
          </a:bodyPr>
          <a:lstStyle/>
          <a:p>
            <a:pPr marL="1839595">
              <a:lnSpc>
                <a:spcPct val="100000"/>
              </a:lnSpc>
              <a:spcBef>
                <a:spcPts val="90"/>
              </a:spcBef>
            </a:pPr>
            <a:r>
              <a:rPr lang="en-US" sz="1600" b="1" spc="-15" dirty="0">
                <a:latin typeface="Times New Roman"/>
                <a:cs typeface="Times New Roman"/>
              </a:rPr>
              <a:t>Figure </a:t>
            </a:r>
            <a:r>
              <a:rPr lang="en-US" sz="1600" b="1" spc="-5" dirty="0">
                <a:latin typeface="Times New Roman"/>
                <a:cs typeface="Times New Roman"/>
              </a:rPr>
              <a:t>4.8 </a:t>
            </a:r>
            <a:r>
              <a:rPr lang="en-US" sz="1600" spc="-10" dirty="0">
                <a:latin typeface="Times New Roman"/>
                <a:cs typeface="Times New Roman"/>
              </a:rPr>
              <a:t>An example </a:t>
            </a:r>
            <a:r>
              <a:rPr lang="en-US" sz="1600" spc="-5" dirty="0">
                <a:latin typeface="Times New Roman"/>
                <a:cs typeface="Times New Roman"/>
              </a:rPr>
              <a:t>of </a:t>
            </a:r>
            <a:r>
              <a:rPr lang="en-US" sz="1600" spc="-10" dirty="0">
                <a:latin typeface="Times New Roman"/>
                <a:cs typeface="Times New Roman"/>
              </a:rPr>
              <a:t>traditional</a:t>
            </a:r>
            <a:r>
              <a:rPr lang="en-US" sz="1600" spc="50" dirty="0">
                <a:latin typeface="Times New Roman"/>
                <a:cs typeface="Times New Roman"/>
              </a:rPr>
              <a:t> </a:t>
            </a:r>
            <a:r>
              <a:rPr lang="en-US" sz="1600" spc="-10" dirty="0">
                <a:latin typeface="Times New Roman"/>
                <a:cs typeface="Times New Roman"/>
              </a:rPr>
              <a:t>BI.</a:t>
            </a:r>
            <a:endParaRPr lang="en-US" sz="1600" dirty="0">
              <a:latin typeface="Times New Roman"/>
              <a:cs typeface="Times New Roman"/>
            </a:endParaRPr>
          </a:p>
        </p:txBody>
      </p:sp>
    </p:spTree>
    <p:extLst>
      <p:ext uri="{BB962C8B-B14F-4D97-AF65-F5344CB8AC3E}">
        <p14:creationId xmlns:p14="http://schemas.microsoft.com/office/powerpoint/2010/main" val="560318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46718"/>
            <a:ext cx="7679483" cy="1143000"/>
          </a:xfrm>
        </p:spPr>
        <p:txBody>
          <a:bodyPr>
            <a:normAutofit/>
          </a:bodyPr>
          <a:lstStyle/>
          <a:p>
            <a:r>
              <a:rPr lang="en-US" dirty="0" smtClean="0"/>
              <a:t>Big Data Business </a:t>
            </a:r>
            <a:r>
              <a:rPr lang="en-US" dirty="0"/>
              <a:t>Intelligence</a:t>
            </a:r>
          </a:p>
        </p:txBody>
      </p:sp>
      <p:sp>
        <p:nvSpPr>
          <p:cNvPr id="3" name="Content Placeholder 2"/>
          <p:cNvSpPr>
            <a:spLocks noGrp="1"/>
          </p:cNvSpPr>
          <p:nvPr>
            <p:ph idx="1"/>
          </p:nvPr>
        </p:nvSpPr>
        <p:spPr>
          <a:xfrm>
            <a:off x="2" y="1446250"/>
            <a:ext cx="2582601" cy="5496087"/>
          </a:xfrm>
        </p:spPr>
        <p:txBody>
          <a:bodyPr>
            <a:normAutofit fontScale="55000" lnSpcReduction="20000"/>
          </a:bodyPr>
          <a:lstStyle/>
          <a:p>
            <a:r>
              <a:rPr lang="en-US" dirty="0"/>
              <a:t>Big Data BI builds upon traditional BI by acting on the cleansed, consolidated enterprise- </a:t>
            </a:r>
            <a:r>
              <a:rPr lang="en-US" dirty="0" smtClean="0"/>
              <a:t>wide </a:t>
            </a:r>
            <a:r>
              <a:rPr lang="en-US" dirty="0"/>
              <a:t>data in the data warehouse and combining it with semi-structured and unstructured  data sources</a:t>
            </a:r>
            <a:r>
              <a:rPr lang="en-US" dirty="0" smtClean="0"/>
              <a:t>.</a:t>
            </a:r>
          </a:p>
          <a:p>
            <a:r>
              <a:rPr lang="en-US" dirty="0" smtClean="0"/>
              <a:t>It </a:t>
            </a:r>
            <a:r>
              <a:rPr lang="en-US" dirty="0"/>
              <a:t>comprises both predictive and prescriptive analytics to facilitate the  development of an enterprise-wide understanding of business performance.</a:t>
            </a:r>
          </a:p>
          <a:p>
            <a:endParaRPr lang="en-US" dirty="0"/>
          </a:p>
        </p:txBody>
      </p:sp>
      <p:sp>
        <p:nvSpPr>
          <p:cNvPr id="4" name="object 3"/>
          <p:cNvSpPr/>
          <p:nvPr/>
        </p:nvSpPr>
        <p:spPr>
          <a:xfrm>
            <a:off x="2582603" y="1300725"/>
            <a:ext cx="6504557" cy="4855877"/>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3879447" y="6172902"/>
            <a:ext cx="3910871" cy="338554"/>
          </a:xfrm>
          <a:prstGeom prst="rect">
            <a:avLst/>
          </a:prstGeom>
        </p:spPr>
        <p:txBody>
          <a:bodyPr wrap="none">
            <a:spAutoFit/>
          </a:bodyPr>
          <a:lstStyle/>
          <a:p>
            <a:pPr marL="12700">
              <a:lnSpc>
                <a:spcPct val="100000"/>
              </a:lnSpc>
              <a:spcBef>
                <a:spcPts val="90"/>
              </a:spcBef>
            </a:pPr>
            <a:r>
              <a:rPr lang="en-US" sz="1600" b="1" spc="-15" dirty="0">
                <a:latin typeface="Times New Roman"/>
                <a:cs typeface="Times New Roman"/>
              </a:rPr>
              <a:t>Figure </a:t>
            </a:r>
            <a:r>
              <a:rPr lang="en-US" sz="1600" b="1" spc="-5" dirty="0">
                <a:latin typeface="Times New Roman"/>
                <a:cs typeface="Times New Roman"/>
              </a:rPr>
              <a:t>4.9 </a:t>
            </a:r>
            <a:r>
              <a:rPr lang="en-US" sz="1600" spc="-10" dirty="0">
                <a:latin typeface="Times New Roman"/>
                <a:cs typeface="Times New Roman"/>
              </a:rPr>
              <a:t>A next-generation data</a:t>
            </a:r>
            <a:r>
              <a:rPr lang="en-US" sz="1600" spc="-15" dirty="0">
                <a:latin typeface="Times New Roman"/>
                <a:cs typeface="Times New Roman"/>
              </a:rPr>
              <a:t> </a:t>
            </a:r>
            <a:r>
              <a:rPr lang="en-US" sz="1600" spc="-10" dirty="0">
                <a:latin typeface="Times New Roman"/>
                <a:cs typeface="Times New Roman"/>
              </a:rPr>
              <a:t>warehouse.</a:t>
            </a:r>
            <a:endParaRPr lang="en-US" sz="1600" dirty="0">
              <a:latin typeface="Times New Roman"/>
              <a:cs typeface="Times New Roman"/>
            </a:endParaRPr>
          </a:p>
        </p:txBody>
      </p:sp>
      <p:sp>
        <p:nvSpPr>
          <p:cNvPr id="6" name="Up Arrow 5"/>
          <p:cNvSpPr/>
          <p:nvPr/>
        </p:nvSpPr>
        <p:spPr>
          <a:xfrm>
            <a:off x="3642288" y="4926438"/>
            <a:ext cx="474317" cy="673178"/>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883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&amp; Big Data Visualizations</a:t>
            </a:r>
            <a:endParaRPr lang="en-US" dirty="0"/>
          </a:p>
        </p:txBody>
      </p:sp>
      <p:sp>
        <p:nvSpPr>
          <p:cNvPr id="3" name="Content Placeholder 2"/>
          <p:cNvSpPr>
            <a:spLocks noGrp="1"/>
          </p:cNvSpPr>
          <p:nvPr>
            <p:ph idx="1"/>
          </p:nvPr>
        </p:nvSpPr>
        <p:spPr>
          <a:xfrm>
            <a:off x="355107" y="1600204"/>
            <a:ext cx="8331693" cy="4651362"/>
          </a:xfrm>
        </p:spPr>
        <p:txBody>
          <a:bodyPr>
            <a:normAutofit fontScale="77500" lnSpcReduction="20000"/>
          </a:bodyPr>
          <a:lstStyle/>
          <a:p>
            <a:r>
              <a:rPr lang="en-US" dirty="0"/>
              <a:t>Data visualization is a technique whereby analytical results are graphically </a:t>
            </a:r>
            <a:r>
              <a:rPr lang="en-US" dirty="0" smtClean="0"/>
              <a:t>communicated, interpreted, and portrayed using </a:t>
            </a:r>
            <a:r>
              <a:rPr lang="en-US" dirty="0"/>
              <a:t>elements like </a:t>
            </a:r>
            <a:r>
              <a:rPr lang="en-US" b="1" dirty="0"/>
              <a:t>charts, maps, data grids, </a:t>
            </a:r>
            <a:r>
              <a:rPr lang="en-US" b="1" dirty="0" err="1"/>
              <a:t>infographics</a:t>
            </a:r>
            <a:r>
              <a:rPr lang="en-US" b="1" dirty="0"/>
              <a:t> and alerts.</a:t>
            </a:r>
            <a:r>
              <a:rPr lang="en-US" dirty="0"/>
              <a:t> </a:t>
            </a:r>
            <a:endParaRPr lang="en-US" dirty="0" smtClean="0"/>
          </a:p>
          <a:p>
            <a:r>
              <a:rPr lang="en-US" dirty="0" smtClean="0"/>
              <a:t>Graphically representing </a:t>
            </a:r>
            <a:r>
              <a:rPr lang="en-US" dirty="0"/>
              <a:t>data can make it easier to understand reports, view trends and </a:t>
            </a:r>
            <a:r>
              <a:rPr lang="en-US" dirty="0" smtClean="0"/>
              <a:t>identify </a:t>
            </a:r>
            <a:r>
              <a:rPr lang="en-US" dirty="0"/>
              <a:t>patterns</a:t>
            </a:r>
            <a:r>
              <a:rPr lang="en-US" dirty="0" smtClean="0"/>
              <a:t>.</a:t>
            </a:r>
          </a:p>
          <a:p>
            <a:r>
              <a:rPr lang="en-US" spc="-10" dirty="0">
                <a:cs typeface="Times New Roman"/>
              </a:rPr>
              <a:t>Big Data solutions require data visualization tools that can </a:t>
            </a:r>
            <a:r>
              <a:rPr lang="en-US" b="1" spc="-10" dirty="0">
                <a:cs typeface="Times New Roman"/>
              </a:rPr>
              <a:t>seamlessly connect </a:t>
            </a:r>
            <a:r>
              <a:rPr lang="en-US" b="1" spc="-10" dirty="0" smtClean="0">
                <a:cs typeface="Times New Roman"/>
              </a:rPr>
              <a:t>to </a:t>
            </a:r>
            <a:r>
              <a:rPr lang="en-US" b="1" spc="-10" dirty="0">
                <a:cs typeface="Times New Roman"/>
              </a:rPr>
              <a:t>structured, semi-structured and unstructured data sources </a:t>
            </a:r>
            <a:r>
              <a:rPr lang="en-US" spc="-10" dirty="0">
                <a:cs typeface="Times New Roman"/>
              </a:rPr>
              <a:t>and are further capable </a:t>
            </a:r>
            <a:r>
              <a:rPr lang="en-US" spc="-5" dirty="0">
                <a:cs typeface="Times New Roman"/>
              </a:rPr>
              <a:t>of  </a:t>
            </a:r>
            <a:r>
              <a:rPr lang="en-US" spc="-10" dirty="0">
                <a:cs typeface="Times New Roman"/>
              </a:rPr>
              <a:t>handling millions </a:t>
            </a:r>
            <a:r>
              <a:rPr lang="en-US" spc="-5" dirty="0">
                <a:cs typeface="Times New Roman"/>
              </a:rPr>
              <a:t>of </a:t>
            </a:r>
            <a:r>
              <a:rPr lang="en-US" spc="-10" dirty="0">
                <a:cs typeface="Times New Roman"/>
              </a:rPr>
              <a:t>data records. </a:t>
            </a:r>
            <a:endParaRPr lang="en-US" spc="-10" dirty="0" smtClean="0">
              <a:cs typeface="Times New Roman"/>
            </a:endParaRPr>
          </a:p>
          <a:p>
            <a:r>
              <a:rPr lang="en-US" spc="-10" dirty="0" smtClean="0">
                <a:cs typeface="Times New Roman"/>
              </a:rPr>
              <a:t>Data </a:t>
            </a:r>
            <a:r>
              <a:rPr lang="en-US" spc="-10" dirty="0">
                <a:cs typeface="Times New Roman"/>
              </a:rPr>
              <a:t>visualization tools for Big Data solutions generally </a:t>
            </a:r>
            <a:r>
              <a:rPr lang="en-US" spc="-10" dirty="0" smtClean="0">
                <a:cs typeface="Times New Roman"/>
              </a:rPr>
              <a:t>use </a:t>
            </a:r>
            <a:r>
              <a:rPr lang="en-US" b="1" spc="-10" dirty="0">
                <a:cs typeface="Times New Roman"/>
              </a:rPr>
              <a:t>in-memory analytical technologies</a:t>
            </a:r>
            <a:r>
              <a:rPr lang="en-US" spc="-10" dirty="0">
                <a:cs typeface="Times New Roman"/>
              </a:rPr>
              <a:t> that reduce the latency normally attributed to  traditional, disk-based data visualization</a:t>
            </a:r>
            <a:r>
              <a:rPr lang="en-US" spc="75" dirty="0">
                <a:cs typeface="Times New Roman"/>
              </a:rPr>
              <a:t> </a:t>
            </a:r>
            <a:r>
              <a:rPr lang="en-US" spc="-10" dirty="0">
                <a:cs typeface="Times New Roman"/>
              </a:rPr>
              <a:t>tools.</a:t>
            </a:r>
            <a:endParaRPr lang="en-US" dirty="0">
              <a:cs typeface="Times New Roman"/>
            </a:endParaRPr>
          </a:p>
          <a:p>
            <a:endParaRPr lang="en-US" dirty="0"/>
          </a:p>
          <a:p>
            <a:endParaRPr lang="en-US" dirty="0"/>
          </a:p>
        </p:txBody>
      </p:sp>
    </p:spTree>
    <p:extLst>
      <p:ext uri="{BB962C8B-B14F-4D97-AF65-F5344CB8AC3E}">
        <p14:creationId xmlns:p14="http://schemas.microsoft.com/office/powerpoint/2010/main" val="3649474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95558"/>
            <a:ext cx="7679483" cy="1143000"/>
          </a:xfrm>
        </p:spPr>
        <p:txBody>
          <a:bodyPr/>
          <a:lstStyle/>
          <a:p>
            <a:r>
              <a:rPr lang="en-US" dirty="0" smtClean="0"/>
              <a:t>Visualization Types</a:t>
            </a:r>
            <a:endParaRPr lang="en-US" dirty="0"/>
          </a:p>
        </p:txBody>
      </p:sp>
      <p:pic>
        <p:nvPicPr>
          <p:cNvPr id="4" name="Content Placeholder 3"/>
          <p:cNvPicPr>
            <a:picLocks noGrp="1" noChangeAspect="1"/>
          </p:cNvPicPr>
          <p:nvPr>
            <p:ph idx="1"/>
          </p:nvPr>
        </p:nvPicPr>
        <p:blipFill rotWithShape="1">
          <a:blip r:embed="rId2"/>
          <a:srcRect l="10667" t="16672" r="22661" b="11417"/>
          <a:stretch/>
        </p:blipFill>
        <p:spPr>
          <a:xfrm>
            <a:off x="472159" y="1004393"/>
            <a:ext cx="8163500" cy="5503087"/>
          </a:xfrm>
        </p:spPr>
      </p:pic>
    </p:spTree>
    <p:extLst>
      <p:ext uri="{BB962C8B-B14F-4D97-AF65-F5344CB8AC3E}">
        <p14:creationId xmlns:p14="http://schemas.microsoft.com/office/powerpoint/2010/main" val="455870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5" y="274638"/>
            <a:ext cx="8356197" cy="1143000"/>
          </a:xfrm>
        </p:spPr>
        <p:txBody>
          <a:bodyPr>
            <a:normAutofit/>
          </a:bodyPr>
          <a:lstStyle/>
          <a:p>
            <a:r>
              <a:rPr lang="en-US" sz="3600" dirty="0" smtClean="0"/>
              <a:t>Agenda </a:t>
            </a:r>
            <a:r>
              <a:rPr lang="mr-IN" sz="3600" dirty="0" smtClean="0"/>
              <a:t>–</a:t>
            </a:r>
            <a:r>
              <a:rPr lang="en-US" sz="3600" dirty="0" smtClean="0"/>
              <a:t> Planning and Considerations</a:t>
            </a:r>
            <a:endParaRPr lang="en-US" sz="3600" dirty="0"/>
          </a:p>
        </p:txBody>
      </p:sp>
      <p:sp>
        <p:nvSpPr>
          <p:cNvPr id="3" name="Content Placeholder 2"/>
          <p:cNvSpPr>
            <a:spLocks noGrp="1"/>
          </p:cNvSpPr>
          <p:nvPr>
            <p:ph idx="1"/>
          </p:nvPr>
        </p:nvSpPr>
        <p:spPr>
          <a:xfrm>
            <a:off x="457200" y="1346923"/>
            <a:ext cx="8229600" cy="5095121"/>
          </a:xfrm>
        </p:spPr>
        <p:txBody>
          <a:bodyPr>
            <a:normAutofit fontScale="92500" lnSpcReduction="20000"/>
          </a:bodyPr>
          <a:lstStyle/>
          <a:p>
            <a:r>
              <a:rPr lang="en-US" dirty="0" smtClean="0"/>
              <a:t>Organization Prerequisites: Big Data Frameworks</a:t>
            </a:r>
          </a:p>
          <a:p>
            <a:r>
              <a:rPr lang="en-US" dirty="0" smtClean="0"/>
              <a:t>Data Procurement</a:t>
            </a:r>
          </a:p>
          <a:p>
            <a:r>
              <a:rPr lang="en-US" dirty="0" smtClean="0"/>
              <a:t>Privacy</a:t>
            </a:r>
          </a:p>
          <a:p>
            <a:r>
              <a:rPr lang="en-US" dirty="0" smtClean="0"/>
              <a:t>Security</a:t>
            </a:r>
          </a:p>
          <a:p>
            <a:r>
              <a:rPr lang="en-US" dirty="0" smtClean="0"/>
              <a:t>Provenance</a:t>
            </a:r>
          </a:p>
          <a:p>
            <a:r>
              <a:rPr lang="en-US" dirty="0" smtClean="0"/>
              <a:t>Limited Real-time Support</a:t>
            </a:r>
          </a:p>
          <a:p>
            <a:r>
              <a:rPr lang="en-US" dirty="0" smtClean="0"/>
              <a:t>Performance Challenges</a:t>
            </a:r>
          </a:p>
          <a:p>
            <a:r>
              <a:rPr lang="en-US" dirty="0" smtClean="0"/>
              <a:t>Distinct Governance Requirements</a:t>
            </a:r>
          </a:p>
          <a:p>
            <a:r>
              <a:rPr lang="en-US" dirty="0" smtClean="0"/>
              <a:t>Distinct Methodology</a:t>
            </a:r>
          </a:p>
          <a:p>
            <a:r>
              <a:rPr lang="en-US" dirty="0" smtClean="0"/>
              <a:t>Clouds Big Data Analytics</a:t>
            </a:r>
          </a:p>
          <a:p>
            <a:r>
              <a:rPr lang="en-US" dirty="0" smtClean="0"/>
              <a:t>Data Analytics Lifecycle (analysis vs. </a:t>
            </a:r>
            <a:r>
              <a:rPr lang="en-US" dirty="0" smtClean="0"/>
              <a:t>analytic)</a:t>
            </a:r>
            <a:endParaRPr lang="en-US" dirty="0"/>
          </a:p>
        </p:txBody>
      </p:sp>
    </p:spTree>
    <p:extLst>
      <p:ext uri="{BB962C8B-B14F-4D97-AF65-F5344CB8AC3E}">
        <p14:creationId xmlns:p14="http://schemas.microsoft.com/office/powerpoint/2010/main" val="1468611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370" y="406657"/>
            <a:ext cx="4525804" cy="997709"/>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Calibri"/>
                <a:cs typeface="Calibri"/>
              </a:rPr>
              <a:t>Python as a </a:t>
            </a:r>
            <a:r>
              <a:rPr sz="3200" b="1" spc="-10" dirty="0">
                <a:solidFill>
                  <a:srgbClr val="FFFFFF"/>
                </a:solidFill>
                <a:latin typeface="Calibri"/>
                <a:cs typeface="Calibri"/>
              </a:rPr>
              <a:t>Programming</a:t>
            </a:r>
            <a:r>
              <a:rPr sz="3200" b="1" spc="-110" dirty="0">
                <a:solidFill>
                  <a:srgbClr val="FFFFFF"/>
                </a:solidFill>
                <a:latin typeface="Calibri"/>
                <a:cs typeface="Calibri"/>
              </a:rPr>
              <a:t> </a:t>
            </a:r>
            <a:r>
              <a:rPr sz="3200" b="1" spc="-5" dirty="0">
                <a:solidFill>
                  <a:srgbClr val="FFFFFF"/>
                </a:solidFill>
                <a:latin typeface="Calibri"/>
                <a:cs typeface="Calibri"/>
              </a:rPr>
              <a:t>Language</a:t>
            </a:r>
            <a:endParaRPr sz="3200">
              <a:latin typeface="Calibri"/>
              <a:cs typeface="Calibri"/>
            </a:endParaRPr>
          </a:p>
        </p:txBody>
      </p:sp>
      <p:sp>
        <p:nvSpPr>
          <p:cNvPr id="3" name="object 3"/>
          <p:cNvSpPr txBox="1">
            <a:spLocks noGrp="1"/>
          </p:cNvSpPr>
          <p:nvPr>
            <p:ph type="title"/>
          </p:nvPr>
        </p:nvSpPr>
        <p:spPr>
          <a:xfrm>
            <a:off x="2" y="500851"/>
            <a:ext cx="7679483" cy="690574"/>
          </a:xfrm>
          <a:prstGeom prst="rect">
            <a:avLst/>
          </a:prstGeom>
        </p:spPr>
        <p:txBody>
          <a:bodyPr vert="horz" wrap="square" lIns="0" tIns="13335" rIns="0" bIns="0" rtlCol="0">
            <a:spAutoFit/>
          </a:bodyPr>
          <a:lstStyle/>
          <a:p>
            <a:pPr marL="12700" marR="5080" indent="421640">
              <a:lnSpc>
                <a:spcPct val="100000"/>
              </a:lnSpc>
              <a:spcBef>
                <a:spcPts val="105"/>
              </a:spcBef>
            </a:pPr>
            <a:r>
              <a:rPr lang="en-US" dirty="0" smtClean="0">
                <a:solidFill>
                  <a:srgbClr val="000000"/>
                </a:solidFill>
              </a:rPr>
              <a:t>Python</a:t>
            </a:r>
            <a:endParaRPr spc="-10" dirty="0">
              <a:solidFill>
                <a:srgbClr val="000000"/>
              </a:solidFill>
            </a:endParaRPr>
          </a:p>
        </p:txBody>
      </p:sp>
      <p:sp>
        <p:nvSpPr>
          <p:cNvPr id="6" name="Content Placeholder 5"/>
          <p:cNvSpPr>
            <a:spLocks noGrp="1"/>
          </p:cNvSpPr>
          <p:nvPr>
            <p:ph idx="1"/>
          </p:nvPr>
        </p:nvSpPr>
        <p:spPr/>
        <p:txBody>
          <a:bodyPr/>
          <a:lstStyle/>
          <a:p>
            <a:r>
              <a:rPr lang="en-US" dirty="0"/>
              <a:t>Python is a general-purposed  high-level programming </a:t>
            </a:r>
            <a:r>
              <a:rPr lang="en-US" dirty="0" smtClean="0"/>
              <a:t>language</a:t>
            </a:r>
          </a:p>
          <a:p>
            <a:pPr lvl="1"/>
            <a:r>
              <a:rPr lang="en-US" dirty="0"/>
              <a:t>Web development</a:t>
            </a:r>
          </a:p>
          <a:p>
            <a:pPr lvl="1"/>
            <a:r>
              <a:rPr lang="en-US" dirty="0"/>
              <a:t>Networking</a:t>
            </a:r>
          </a:p>
          <a:p>
            <a:pPr lvl="1"/>
            <a:r>
              <a:rPr lang="en-US" dirty="0"/>
              <a:t>Scientific computing</a:t>
            </a:r>
          </a:p>
          <a:p>
            <a:pPr lvl="1"/>
            <a:r>
              <a:rPr lang="en-US" dirty="0"/>
              <a:t>Data analytics</a:t>
            </a:r>
          </a:p>
          <a:p>
            <a:pPr lvl="1"/>
            <a:r>
              <a:rPr lang="en-US" dirty="0"/>
              <a:t>…</a:t>
            </a:r>
          </a:p>
          <a:p>
            <a:pPr marL="457200" lvl="1" indent="0">
              <a:buNone/>
            </a:pPr>
            <a:endParaRPr lang="en-US" dirty="0"/>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25400">
              <a:lnSpc>
                <a:spcPts val="1810"/>
              </a:lnSpc>
            </a:pPr>
            <a:fld id="{81D60167-4931-47E6-BA6A-407CBD079E47}" type="slidenum">
              <a:rPr dirty="0"/>
              <a:t>60</a:t>
            </a:fld>
            <a:endParaRPr dirty="0"/>
          </a:p>
        </p:txBody>
      </p:sp>
    </p:spTree>
    <p:extLst>
      <p:ext uri="{BB962C8B-B14F-4D97-AF65-F5344CB8AC3E}">
        <p14:creationId xmlns:p14="http://schemas.microsoft.com/office/powerpoint/2010/main" val="4229995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370" y="406657"/>
            <a:ext cx="3959543" cy="997709"/>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Calibri"/>
                <a:cs typeface="Calibri"/>
              </a:rPr>
              <a:t>Python as a </a:t>
            </a:r>
            <a:r>
              <a:rPr sz="3200" b="1" spc="-20" dirty="0">
                <a:solidFill>
                  <a:srgbClr val="FFFFFF"/>
                </a:solidFill>
                <a:latin typeface="Calibri"/>
                <a:cs typeface="Calibri"/>
              </a:rPr>
              <a:t>Data </a:t>
            </a:r>
            <a:r>
              <a:rPr sz="3200" b="1" dirty="0">
                <a:solidFill>
                  <a:srgbClr val="FFFFFF"/>
                </a:solidFill>
                <a:latin typeface="Calibri"/>
                <a:cs typeface="Calibri"/>
              </a:rPr>
              <a:t>Analytics</a:t>
            </a:r>
            <a:r>
              <a:rPr sz="3200" b="1" spc="-85" dirty="0">
                <a:solidFill>
                  <a:srgbClr val="FFFFFF"/>
                </a:solidFill>
                <a:latin typeface="Calibri"/>
                <a:cs typeface="Calibri"/>
              </a:rPr>
              <a:t> </a:t>
            </a:r>
            <a:r>
              <a:rPr sz="3200" b="1" spc="-70" dirty="0">
                <a:solidFill>
                  <a:srgbClr val="FFFFFF"/>
                </a:solidFill>
                <a:latin typeface="Calibri"/>
                <a:cs typeface="Calibri"/>
              </a:rPr>
              <a:t>Tool</a:t>
            </a:r>
            <a:endParaRPr sz="3200">
              <a:latin typeface="Calibri"/>
              <a:cs typeface="Calibri"/>
            </a:endParaRPr>
          </a:p>
        </p:txBody>
      </p:sp>
      <p:sp>
        <p:nvSpPr>
          <p:cNvPr id="3" name="object 3"/>
          <p:cNvSpPr txBox="1">
            <a:spLocks noGrp="1"/>
          </p:cNvSpPr>
          <p:nvPr>
            <p:ph type="title"/>
          </p:nvPr>
        </p:nvSpPr>
        <p:spPr>
          <a:xfrm>
            <a:off x="2" y="501172"/>
            <a:ext cx="7679483" cy="689932"/>
          </a:xfrm>
          <a:prstGeom prst="rect">
            <a:avLst/>
          </a:prstGeom>
        </p:spPr>
        <p:txBody>
          <a:bodyPr vert="horz" wrap="square" lIns="0" tIns="12700" rIns="0" bIns="0" rtlCol="0">
            <a:spAutoFit/>
          </a:bodyPr>
          <a:lstStyle/>
          <a:p>
            <a:pPr marL="12700">
              <a:lnSpc>
                <a:spcPct val="100000"/>
              </a:lnSpc>
              <a:spcBef>
                <a:spcPts val="100"/>
              </a:spcBef>
            </a:pPr>
            <a:r>
              <a:rPr lang="en-US" spc="-5" dirty="0" smtClean="0">
                <a:solidFill>
                  <a:srgbClr val="000000"/>
                </a:solidFill>
              </a:rPr>
              <a:t>Python for Data Analytics</a:t>
            </a:r>
            <a:endParaRPr dirty="0">
              <a:solidFill>
                <a:srgbClr val="000000"/>
              </a:solidFill>
            </a:endParaRPr>
          </a:p>
        </p:txBody>
      </p:sp>
      <p:sp>
        <p:nvSpPr>
          <p:cNvPr id="6" name="Content Placeholder 5"/>
          <p:cNvSpPr>
            <a:spLocks noGrp="1"/>
          </p:cNvSpPr>
          <p:nvPr>
            <p:ph idx="1"/>
          </p:nvPr>
        </p:nvSpPr>
        <p:spPr/>
        <p:txBody>
          <a:bodyPr/>
          <a:lstStyle/>
          <a:p>
            <a:pPr marL="12700">
              <a:lnSpc>
                <a:spcPct val="100000"/>
              </a:lnSpc>
              <a:spcBef>
                <a:spcPts val="100"/>
              </a:spcBef>
            </a:pPr>
            <a:r>
              <a:rPr lang="en-US" spc="-5" dirty="0">
                <a:solidFill>
                  <a:srgbClr val="000000"/>
                </a:solidFill>
              </a:rPr>
              <a:t>The </a:t>
            </a:r>
            <a:r>
              <a:rPr lang="en-US" spc="-20" dirty="0">
                <a:solidFill>
                  <a:srgbClr val="000000"/>
                </a:solidFill>
              </a:rPr>
              <a:t>nature </a:t>
            </a:r>
            <a:r>
              <a:rPr lang="en-US" dirty="0">
                <a:solidFill>
                  <a:srgbClr val="000000"/>
                </a:solidFill>
              </a:rPr>
              <a:t>of Python </a:t>
            </a:r>
            <a:r>
              <a:rPr lang="en-US" spc="-30" dirty="0">
                <a:solidFill>
                  <a:srgbClr val="000000"/>
                </a:solidFill>
              </a:rPr>
              <a:t>makes </a:t>
            </a:r>
            <a:r>
              <a:rPr lang="en-US" spc="-10" dirty="0" smtClean="0">
                <a:solidFill>
                  <a:srgbClr val="000000"/>
                </a:solidFill>
              </a:rPr>
              <a:t>it perfect</a:t>
            </a:r>
            <a:r>
              <a:rPr lang="en-US" spc="-10" dirty="0">
                <a:solidFill>
                  <a:srgbClr val="000000"/>
                </a:solidFill>
              </a:rPr>
              <a:t>-fit </a:t>
            </a:r>
            <a:r>
              <a:rPr lang="en-US" spc="-25" dirty="0">
                <a:solidFill>
                  <a:srgbClr val="000000"/>
                </a:solidFill>
              </a:rPr>
              <a:t>for data</a:t>
            </a:r>
            <a:r>
              <a:rPr lang="en-US" spc="-40" dirty="0">
                <a:solidFill>
                  <a:srgbClr val="000000"/>
                </a:solidFill>
              </a:rPr>
              <a:t> </a:t>
            </a:r>
            <a:r>
              <a:rPr lang="en-US" dirty="0" smtClean="0">
                <a:solidFill>
                  <a:srgbClr val="000000"/>
                </a:solidFill>
              </a:rPr>
              <a:t>analytics</a:t>
            </a:r>
          </a:p>
          <a:p>
            <a:pPr marL="412750" lvl="1">
              <a:spcBef>
                <a:spcPts val="100"/>
              </a:spcBef>
            </a:pPr>
            <a:r>
              <a:rPr lang="en-US" dirty="0"/>
              <a:t>Easy to learn</a:t>
            </a:r>
          </a:p>
          <a:p>
            <a:pPr marL="412750" lvl="1">
              <a:spcBef>
                <a:spcPts val="100"/>
              </a:spcBef>
            </a:pPr>
            <a:r>
              <a:rPr lang="en-US" dirty="0"/>
              <a:t>Readable</a:t>
            </a:r>
          </a:p>
          <a:p>
            <a:pPr marL="412750" lvl="1">
              <a:spcBef>
                <a:spcPts val="100"/>
              </a:spcBef>
            </a:pPr>
            <a:r>
              <a:rPr lang="en-US" dirty="0"/>
              <a:t>Scalable</a:t>
            </a:r>
          </a:p>
          <a:p>
            <a:pPr marL="412750" lvl="1">
              <a:spcBef>
                <a:spcPts val="100"/>
              </a:spcBef>
            </a:pPr>
            <a:r>
              <a:rPr lang="en-US" dirty="0"/>
              <a:t>Extensive set of libraries</a:t>
            </a:r>
          </a:p>
          <a:p>
            <a:pPr marL="412750" lvl="1">
              <a:spcBef>
                <a:spcPts val="100"/>
              </a:spcBef>
            </a:pPr>
            <a:r>
              <a:rPr lang="en-US" dirty="0"/>
              <a:t>Easy integration with other apps</a:t>
            </a:r>
          </a:p>
          <a:p>
            <a:pPr marL="412750" lvl="1">
              <a:spcBef>
                <a:spcPts val="100"/>
              </a:spcBef>
            </a:pPr>
            <a:r>
              <a:rPr lang="en-US" dirty="0"/>
              <a:t>Active community &amp; ecosystem</a:t>
            </a:r>
          </a:p>
          <a:p>
            <a:pPr marL="412750" lvl="1">
              <a:spcBef>
                <a:spcPts val="100"/>
              </a:spcBef>
            </a:pPr>
            <a:endParaRPr lang="en-US" dirty="0"/>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p>
            <a:pPr marL="25400">
              <a:lnSpc>
                <a:spcPts val="1810"/>
              </a:lnSpc>
            </a:pPr>
            <a:fld id="{81D60167-4931-47E6-BA6A-407CBD079E47}" type="slidenum">
              <a:rPr dirty="0"/>
              <a:t>61</a:t>
            </a:fld>
            <a:endParaRPr dirty="0"/>
          </a:p>
        </p:txBody>
      </p:sp>
    </p:spTree>
    <p:extLst>
      <p:ext uri="{BB962C8B-B14F-4D97-AF65-F5344CB8AC3E}">
        <p14:creationId xmlns:p14="http://schemas.microsoft.com/office/powerpoint/2010/main" val="1968566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369" y="406657"/>
            <a:ext cx="3617595" cy="997709"/>
          </a:xfrm>
          <a:prstGeom prst="rect">
            <a:avLst/>
          </a:prstGeom>
        </p:spPr>
        <p:txBody>
          <a:bodyPr vert="horz" wrap="square" lIns="0" tIns="12700" rIns="0" bIns="0" rtlCol="0">
            <a:spAutoFit/>
          </a:bodyPr>
          <a:lstStyle/>
          <a:p>
            <a:pPr marL="12700">
              <a:lnSpc>
                <a:spcPct val="100000"/>
              </a:lnSpc>
              <a:spcBef>
                <a:spcPts val="100"/>
              </a:spcBef>
            </a:pPr>
            <a:r>
              <a:rPr sz="3200" b="1" spc="0" dirty="0">
                <a:solidFill>
                  <a:srgbClr val="FFFFFF"/>
                </a:solidFill>
                <a:latin typeface="Calibri"/>
                <a:cs typeface="Calibri"/>
              </a:rPr>
              <a:t>iPython </a:t>
            </a:r>
            <a:r>
              <a:rPr sz="3200" b="1" dirty="0">
                <a:solidFill>
                  <a:srgbClr val="FFFFFF"/>
                </a:solidFill>
                <a:latin typeface="Calibri"/>
                <a:cs typeface="Calibri"/>
              </a:rPr>
              <a:t>&amp; </a:t>
            </a:r>
            <a:r>
              <a:rPr sz="3200" b="1" spc="-10" dirty="0">
                <a:solidFill>
                  <a:srgbClr val="FFFFFF"/>
                </a:solidFill>
                <a:latin typeface="Calibri"/>
                <a:cs typeface="Calibri"/>
              </a:rPr>
              <a:t>Jupyter</a:t>
            </a:r>
            <a:r>
              <a:rPr sz="3200" b="1" spc="-70" dirty="0">
                <a:solidFill>
                  <a:srgbClr val="FFFFFF"/>
                </a:solidFill>
                <a:latin typeface="Calibri"/>
                <a:cs typeface="Calibri"/>
              </a:rPr>
              <a:t> </a:t>
            </a:r>
            <a:r>
              <a:rPr sz="3200" b="1" spc="-10" dirty="0">
                <a:solidFill>
                  <a:srgbClr val="FFFFFF"/>
                </a:solidFill>
                <a:latin typeface="Calibri"/>
                <a:cs typeface="Calibri"/>
              </a:rPr>
              <a:t>Notebook</a:t>
            </a:r>
            <a:endParaRPr sz="3200" dirty="0">
              <a:latin typeface="Calibri"/>
              <a:cs typeface="Calibri"/>
            </a:endParaRPr>
          </a:p>
        </p:txBody>
      </p:sp>
      <p:sp>
        <p:nvSpPr>
          <p:cNvPr id="5" name="object 5"/>
          <p:cNvSpPr txBox="1"/>
          <p:nvPr/>
        </p:nvSpPr>
        <p:spPr>
          <a:xfrm>
            <a:off x="8813483" y="6551015"/>
            <a:ext cx="192881" cy="471710"/>
          </a:xfrm>
          <a:prstGeom prst="rect">
            <a:avLst/>
          </a:prstGeom>
        </p:spPr>
        <p:txBody>
          <a:bodyPr vert="horz" wrap="square" lIns="0" tIns="0" rIns="0" bIns="0" rtlCol="0">
            <a:spAutoFit/>
          </a:bodyPr>
          <a:lstStyle/>
          <a:p>
            <a:pPr marL="12700">
              <a:lnSpc>
                <a:spcPts val="1810"/>
              </a:lnSpc>
            </a:pPr>
            <a:r>
              <a:rPr sz="1800" spc="-5" dirty="0">
                <a:solidFill>
                  <a:srgbClr val="181818"/>
                </a:solidFill>
                <a:latin typeface="Calibri"/>
                <a:cs typeface="Calibri"/>
              </a:rPr>
              <a:t>20</a:t>
            </a:r>
            <a:endParaRPr sz="1800">
              <a:latin typeface="Calibri"/>
              <a:cs typeface="Calibri"/>
            </a:endParaRPr>
          </a:p>
        </p:txBody>
      </p:sp>
      <p:sp>
        <p:nvSpPr>
          <p:cNvPr id="3" name="object 3"/>
          <p:cNvSpPr txBox="1">
            <a:spLocks noGrp="1"/>
          </p:cNvSpPr>
          <p:nvPr>
            <p:ph type="title"/>
          </p:nvPr>
        </p:nvSpPr>
        <p:spPr>
          <a:xfrm>
            <a:off x="2" y="501172"/>
            <a:ext cx="7679483" cy="689932"/>
          </a:xfrm>
          <a:prstGeom prst="rect">
            <a:avLst/>
          </a:prstGeom>
        </p:spPr>
        <p:txBody>
          <a:bodyPr vert="horz" wrap="square" lIns="0" tIns="12700" rIns="0" bIns="0" rtlCol="0">
            <a:spAutoFit/>
          </a:bodyPr>
          <a:lstStyle/>
          <a:p>
            <a:pPr algn="ctr">
              <a:lnSpc>
                <a:spcPct val="100000"/>
              </a:lnSpc>
              <a:spcBef>
                <a:spcPts val="100"/>
              </a:spcBef>
            </a:pPr>
            <a:r>
              <a:rPr lang="en-US" dirty="0" smtClean="0">
                <a:solidFill>
                  <a:srgbClr val="000000"/>
                </a:solidFill>
              </a:rPr>
              <a:t>Portfolio’s</a:t>
            </a:r>
            <a:endParaRPr dirty="0">
              <a:solidFill>
                <a:srgbClr val="000000"/>
              </a:solidFill>
            </a:endParaRPr>
          </a:p>
        </p:txBody>
      </p:sp>
      <p:sp>
        <p:nvSpPr>
          <p:cNvPr id="6" name="Content Placeholder 5"/>
          <p:cNvSpPr>
            <a:spLocks noGrp="1"/>
          </p:cNvSpPr>
          <p:nvPr>
            <p:ph idx="1"/>
          </p:nvPr>
        </p:nvSpPr>
        <p:spPr/>
        <p:txBody>
          <a:bodyPr/>
          <a:lstStyle/>
          <a:p>
            <a:r>
              <a:rPr lang="en-US" dirty="0" err="1"/>
              <a:t>iPython</a:t>
            </a:r>
            <a:r>
              <a:rPr lang="en-US" dirty="0"/>
              <a:t> is a Python command </a:t>
            </a:r>
            <a:r>
              <a:rPr lang="en-US" dirty="0" smtClean="0"/>
              <a:t>shell for </a:t>
            </a:r>
            <a:r>
              <a:rPr lang="en-US" dirty="0"/>
              <a:t>interactive computing</a:t>
            </a:r>
            <a:endParaRPr lang="en-US" dirty="0" smtClean="0"/>
          </a:p>
          <a:p>
            <a:r>
              <a:rPr lang="en-US" dirty="0" err="1" smtClean="0"/>
              <a:t>Jupyter</a:t>
            </a:r>
            <a:r>
              <a:rPr lang="en-US" dirty="0" smtClean="0"/>
              <a:t> </a:t>
            </a:r>
            <a:r>
              <a:rPr lang="en-US" dirty="0"/>
              <a:t>Notebook (the former </a:t>
            </a:r>
            <a:r>
              <a:rPr lang="en-US" dirty="0" err="1"/>
              <a:t>iPython</a:t>
            </a:r>
            <a:r>
              <a:rPr lang="en-US" dirty="0"/>
              <a:t>  Notebook) is a web-based interactive  data analysis environment that  supports </a:t>
            </a:r>
            <a:r>
              <a:rPr lang="en-US" dirty="0" err="1"/>
              <a:t>iPython</a:t>
            </a:r>
            <a:endParaRPr lang="en-US" dirty="0"/>
          </a:p>
          <a:p>
            <a:endParaRPr lang="en-US" dirty="0"/>
          </a:p>
        </p:txBody>
      </p:sp>
    </p:spTree>
    <p:extLst>
      <p:ext uri="{BB962C8B-B14F-4D97-AF65-F5344CB8AC3E}">
        <p14:creationId xmlns:p14="http://schemas.microsoft.com/office/powerpoint/2010/main" val="2460544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966" y="274638"/>
            <a:ext cx="8108101" cy="1143000"/>
          </a:xfrm>
        </p:spPr>
        <p:txBody>
          <a:bodyPr>
            <a:normAutofit fontScale="90000"/>
          </a:bodyPr>
          <a:lstStyle/>
          <a:p>
            <a:r>
              <a:rPr lang="en-US" dirty="0" smtClean="0"/>
              <a:t>Agenda </a:t>
            </a:r>
            <a:r>
              <a:rPr lang="mr-IN" dirty="0" smtClean="0"/>
              <a:t>–</a:t>
            </a:r>
            <a:r>
              <a:rPr lang="en-US" dirty="0" smtClean="0"/>
              <a:t> Enterprise Technologies </a:t>
            </a:r>
            <a:r>
              <a:rPr lang="en-US" dirty="0" smtClean="0"/>
              <a:t/>
            </a:r>
            <a:br>
              <a:rPr lang="en-US" dirty="0" smtClean="0"/>
            </a:br>
            <a:r>
              <a:rPr lang="en-US" dirty="0" smtClean="0"/>
              <a:t>and </a:t>
            </a:r>
            <a:r>
              <a:rPr lang="en-US" dirty="0" smtClean="0"/>
              <a:t>Big data Business Intelligence</a:t>
            </a:r>
            <a:endParaRPr lang="en-US" dirty="0"/>
          </a:p>
        </p:txBody>
      </p:sp>
      <p:sp>
        <p:nvSpPr>
          <p:cNvPr id="3" name="Content Placeholder 2"/>
          <p:cNvSpPr>
            <a:spLocks noGrp="1"/>
          </p:cNvSpPr>
          <p:nvPr>
            <p:ph idx="1"/>
          </p:nvPr>
        </p:nvSpPr>
        <p:spPr>
          <a:xfrm>
            <a:off x="457200" y="1600204"/>
            <a:ext cx="8229600" cy="5131575"/>
          </a:xfrm>
        </p:spPr>
        <p:txBody>
          <a:bodyPr>
            <a:normAutofit fontScale="92500" lnSpcReduction="20000"/>
          </a:bodyPr>
          <a:lstStyle/>
          <a:p>
            <a:r>
              <a:rPr lang="en-US" dirty="0" smtClean="0"/>
              <a:t>Batch Processing</a:t>
            </a:r>
          </a:p>
          <a:p>
            <a:pPr lvl="1"/>
            <a:r>
              <a:rPr lang="en-US" dirty="0" smtClean="0"/>
              <a:t>Online Analytical Processing (OLAP) </a:t>
            </a:r>
          </a:p>
          <a:p>
            <a:r>
              <a:rPr lang="en-US" dirty="0" smtClean="0"/>
              <a:t>Stream Processing</a:t>
            </a:r>
          </a:p>
          <a:p>
            <a:pPr lvl="1"/>
            <a:r>
              <a:rPr lang="en-US" dirty="0" smtClean="0"/>
              <a:t>Online Transaction processing (OLTP)</a:t>
            </a:r>
          </a:p>
          <a:p>
            <a:r>
              <a:rPr lang="en-US" dirty="0" smtClean="0"/>
              <a:t>Extract Transform Load (ETL) Data</a:t>
            </a:r>
          </a:p>
          <a:p>
            <a:r>
              <a:rPr lang="en-US" dirty="0" smtClean="0"/>
              <a:t>Warehouses</a:t>
            </a:r>
          </a:p>
          <a:p>
            <a:r>
              <a:rPr lang="en-US" dirty="0" smtClean="0"/>
              <a:t>Data Marts</a:t>
            </a:r>
          </a:p>
          <a:p>
            <a:r>
              <a:rPr lang="en-US" dirty="0" smtClean="0"/>
              <a:t>Traditional </a:t>
            </a:r>
            <a:r>
              <a:rPr lang="en-US" dirty="0" smtClean="0"/>
              <a:t>Business Intelligence (BI)</a:t>
            </a:r>
            <a:endParaRPr lang="en-US" dirty="0" smtClean="0"/>
          </a:p>
          <a:p>
            <a:r>
              <a:rPr lang="en-US" dirty="0" smtClean="0"/>
              <a:t>Big Data </a:t>
            </a:r>
            <a:r>
              <a:rPr lang="en-US" dirty="0" smtClean="0"/>
              <a:t>Business Intelligence (BI)</a:t>
            </a:r>
          </a:p>
          <a:p>
            <a:pPr lvl="1"/>
            <a:r>
              <a:rPr lang="en-US" dirty="0" smtClean="0"/>
              <a:t>Understand the business side is key to success and this is what bringing in an Industry/Gov’t prof. allows</a:t>
            </a:r>
            <a:endParaRPr lang="en-US" dirty="0"/>
          </a:p>
        </p:txBody>
      </p:sp>
    </p:spTree>
    <p:extLst>
      <p:ext uri="{BB962C8B-B14F-4D97-AF65-F5344CB8AC3E}">
        <p14:creationId xmlns:p14="http://schemas.microsoft.com/office/powerpoint/2010/main" val="1708837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421158"/>
            <a:ext cx="8189505" cy="1143000"/>
          </a:xfrm>
        </p:spPr>
        <p:txBody>
          <a:bodyPr>
            <a:normAutofit fontScale="90000"/>
          </a:bodyPr>
          <a:lstStyle/>
          <a:p>
            <a:r>
              <a:rPr lang="en-US" dirty="0" smtClean="0"/>
              <a:t>Agenda 9/21 </a:t>
            </a:r>
            <a:r>
              <a:rPr lang="en-US" dirty="0" smtClean="0"/>
              <a:t>- </a:t>
            </a:r>
            <a:r>
              <a:rPr lang="en-US" dirty="0"/>
              <a:t>Big Data Analysis, Technology Concepts, and Techniques</a:t>
            </a:r>
            <a:br>
              <a:rPr lang="en-US" dirty="0"/>
            </a:br>
            <a:endParaRPr lang="en-US" dirty="0"/>
          </a:p>
        </p:txBody>
      </p:sp>
      <p:sp>
        <p:nvSpPr>
          <p:cNvPr id="3" name="Content Placeholder 2"/>
          <p:cNvSpPr>
            <a:spLocks noGrp="1"/>
          </p:cNvSpPr>
          <p:nvPr>
            <p:ph idx="1"/>
          </p:nvPr>
        </p:nvSpPr>
        <p:spPr>
          <a:xfrm>
            <a:off x="457200" y="1323443"/>
            <a:ext cx="8229600" cy="5306637"/>
          </a:xfrm>
        </p:spPr>
        <p:txBody>
          <a:bodyPr>
            <a:normAutofit fontScale="77500" lnSpcReduction="20000"/>
          </a:bodyPr>
          <a:lstStyle/>
          <a:p>
            <a:r>
              <a:rPr lang="en-US" dirty="0" smtClean="0"/>
              <a:t>Analysis Concepts: Models, EDA, CDA, Data Product, Statistics, Machine Learning, Data </a:t>
            </a:r>
            <a:r>
              <a:rPr lang="en-US" dirty="0" err="1" smtClean="0"/>
              <a:t>Munging</a:t>
            </a:r>
            <a:r>
              <a:rPr lang="en-US" dirty="0" smtClean="0"/>
              <a:t>,</a:t>
            </a:r>
          </a:p>
          <a:p>
            <a:r>
              <a:rPr lang="en-US" dirty="0" smtClean="0"/>
              <a:t>A</a:t>
            </a:r>
            <a:r>
              <a:rPr lang="en-US" dirty="0"/>
              <a:t>/B Testing, </a:t>
            </a:r>
            <a:endParaRPr lang="en-US" dirty="0" smtClean="0"/>
          </a:p>
          <a:p>
            <a:r>
              <a:rPr lang="en-US" dirty="0" smtClean="0"/>
              <a:t>Correlation </a:t>
            </a:r>
            <a:r>
              <a:rPr lang="en-US" dirty="0" smtClean="0"/>
              <a:t>and </a:t>
            </a:r>
            <a:r>
              <a:rPr lang="en-US" dirty="0" smtClean="0"/>
              <a:t>Regression</a:t>
            </a:r>
            <a:endParaRPr lang="en-US" dirty="0" smtClean="0"/>
          </a:p>
          <a:p>
            <a:r>
              <a:rPr lang="en-US" dirty="0" smtClean="0"/>
              <a:t>Heat </a:t>
            </a:r>
            <a:r>
              <a:rPr lang="en-US" dirty="0"/>
              <a:t>Maps </a:t>
            </a:r>
            <a:endParaRPr lang="en-US" dirty="0" smtClean="0"/>
          </a:p>
          <a:p>
            <a:r>
              <a:rPr lang="en-US" dirty="0" smtClean="0"/>
              <a:t>Time </a:t>
            </a:r>
            <a:r>
              <a:rPr lang="en-US" dirty="0"/>
              <a:t>Series Analysis </a:t>
            </a:r>
            <a:endParaRPr lang="en-US" dirty="0" smtClean="0"/>
          </a:p>
          <a:p>
            <a:r>
              <a:rPr lang="en-US" dirty="0" smtClean="0"/>
              <a:t>Network </a:t>
            </a:r>
            <a:r>
              <a:rPr lang="en-US" dirty="0"/>
              <a:t>Analysis </a:t>
            </a:r>
            <a:endParaRPr lang="en-US" dirty="0" smtClean="0"/>
          </a:p>
          <a:p>
            <a:r>
              <a:rPr lang="en-US" dirty="0" smtClean="0"/>
              <a:t>Spatial </a:t>
            </a:r>
            <a:r>
              <a:rPr lang="en-US" dirty="0"/>
              <a:t>Data Analysis </a:t>
            </a:r>
          </a:p>
          <a:p>
            <a:r>
              <a:rPr lang="en-US" dirty="0" smtClean="0"/>
              <a:t>Classification</a:t>
            </a:r>
            <a:r>
              <a:rPr lang="en-US" dirty="0"/>
              <a:t> </a:t>
            </a:r>
            <a:r>
              <a:rPr lang="en-US" dirty="0" smtClean="0"/>
              <a:t>and</a:t>
            </a:r>
            <a:r>
              <a:rPr lang="en-US" dirty="0" smtClean="0"/>
              <a:t> </a:t>
            </a:r>
            <a:r>
              <a:rPr lang="en-US" dirty="0" smtClean="0"/>
              <a:t>Clustering </a:t>
            </a:r>
          </a:p>
          <a:p>
            <a:r>
              <a:rPr lang="en-US" dirty="0" smtClean="0"/>
              <a:t>Outlier </a:t>
            </a:r>
            <a:r>
              <a:rPr lang="en-US" dirty="0"/>
              <a:t>Detection Filtering (including collaborative filtering &amp; content-based filtering) </a:t>
            </a:r>
            <a:endParaRPr lang="en-US" dirty="0" smtClean="0"/>
          </a:p>
          <a:p>
            <a:r>
              <a:rPr lang="en-US" dirty="0" smtClean="0"/>
              <a:t>Natural </a:t>
            </a:r>
            <a:r>
              <a:rPr lang="en-US" dirty="0"/>
              <a:t>Language Processing </a:t>
            </a:r>
            <a:endParaRPr lang="en-US" dirty="0" smtClean="0"/>
          </a:p>
          <a:p>
            <a:r>
              <a:rPr lang="en-US" dirty="0" smtClean="0"/>
              <a:t>Sentiment </a:t>
            </a:r>
            <a:r>
              <a:rPr lang="en-US" dirty="0" smtClean="0"/>
              <a:t>Analysis</a:t>
            </a:r>
            <a:endParaRPr lang="en-US" dirty="0" smtClean="0"/>
          </a:p>
          <a:p>
            <a:r>
              <a:rPr lang="en-US" dirty="0" smtClean="0"/>
              <a:t>Text </a:t>
            </a:r>
            <a:r>
              <a:rPr lang="en-US" dirty="0"/>
              <a:t>Analytics</a:t>
            </a:r>
          </a:p>
        </p:txBody>
      </p:sp>
    </p:spTree>
    <p:extLst>
      <p:ext uri="{BB962C8B-B14F-4D97-AF65-F5344CB8AC3E}">
        <p14:creationId xmlns:p14="http://schemas.microsoft.com/office/powerpoint/2010/main" val="12675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I Care?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Gives insight into what you </a:t>
            </a:r>
            <a:r>
              <a:rPr lang="en-US" dirty="0" smtClean="0"/>
              <a:t>need </a:t>
            </a:r>
            <a:r>
              <a:rPr lang="en-US" dirty="0" smtClean="0"/>
              <a:t>to understand before about </a:t>
            </a:r>
            <a:r>
              <a:rPr lang="en-US" dirty="0" smtClean="0"/>
              <a:t>the organization </a:t>
            </a:r>
            <a:r>
              <a:rPr lang="en-US" dirty="0" smtClean="0"/>
              <a:t>and problem </a:t>
            </a:r>
            <a:r>
              <a:rPr lang="en-US" dirty="0" smtClean="0"/>
              <a:t>space before analytic </a:t>
            </a:r>
            <a:r>
              <a:rPr lang="en-US" dirty="0" smtClean="0"/>
              <a:t>implementation has started</a:t>
            </a:r>
            <a:endParaRPr lang="en-US" dirty="0"/>
          </a:p>
          <a:p>
            <a:r>
              <a:rPr lang="en-US" dirty="0" smtClean="0"/>
              <a:t>Complete Data Scientist understands the following:</a:t>
            </a:r>
            <a:endParaRPr lang="en-US" dirty="0" smtClean="0"/>
          </a:p>
          <a:p>
            <a:pPr lvl="1"/>
            <a:r>
              <a:rPr lang="en-US" dirty="0" smtClean="0"/>
              <a:t>Enterprise (Business) Architecture</a:t>
            </a:r>
            <a:r>
              <a:rPr lang="en-US" dirty="0" smtClean="0"/>
              <a:t>/Systems Engineering</a:t>
            </a:r>
          </a:p>
          <a:p>
            <a:pPr lvl="1"/>
            <a:r>
              <a:rPr lang="en-US" dirty="0" smtClean="0"/>
              <a:t>Cloud Computing</a:t>
            </a:r>
          </a:p>
          <a:p>
            <a:pPr lvl="1"/>
            <a:r>
              <a:rPr lang="en-US" dirty="0" smtClean="0"/>
              <a:t>Big Data </a:t>
            </a:r>
          </a:p>
          <a:p>
            <a:pPr lvl="1"/>
            <a:r>
              <a:rPr lang="en-US" dirty="0" smtClean="0"/>
              <a:t>Data </a:t>
            </a:r>
            <a:r>
              <a:rPr lang="en-US" dirty="0" smtClean="0"/>
              <a:t>Science and Analytics</a:t>
            </a:r>
            <a:endParaRPr lang="en-US" dirty="0" smtClean="0"/>
          </a:p>
          <a:p>
            <a:r>
              <a:rPr lang="en-US" sz="2800" dirty="0" smtClean="0"/>
              <a:t>Business, Applications, Information, Math &amp; Technology (e.g. Research DS vs. Enterprise DS)</a:t>
            </a:r>
          </a:p>
        </p:txBody>
      </p:sp>
    </p:spTree>
    <p:extLst>
      <p:ext uri="{BB962C8B-B14F-4D97-AF65-F5344CB8AC3E}">
        <p14:creationId xmlns:p14="http://schemas.microsoft.com/office/powerpoint/2010/main" val="2383445503"/>
      </p:ext>
    </p:extLst>
  </p:cSld>
  <p:clrMapOvr>
    <a:masterClrMapping/>
  </p:clrMapOvr>
</p:sld>
</file>

<file path=ppt/theme/theme1.xml><?xml version="1.0" encoding="utf-8"?>
<a:theme xmlns:a="http://schemas.openxmlformats.org/drawingml/2006/main" name="Office 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3479</TotalTime>
  <Words>5093</Words>
  <Application>Microsoft Macintosh PowerPoint</Application>
  <PresentationFormat>On-screen Show (4:3)</PresentationFormat>
  <Paragraphs>446</Paragraphs>
  <Slides>62</Slides>
  <Notes>17</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Office Theme</vt:lpstr>
      <vt:lpstr>1_Office Theme</vt:lpstr>
      <vt:lpstr>Before Lecture…</vt:lpstr>
      <vt:lpstr>Proposal Instructions</vt:lpstr>
      <vt:lpstr>Commonly Used Data Sciences Tools</vt:lpstr>
      <vt:lpstr>Visualization Types</vt:lpstr>
      <vt:lpstr>Lecture: 3  Big Data Adoption and Planning Considerations Enterprise Technologies and Big Data Intelligence </vt:lpstr>
      <vt:lpstr>Agenda – Planning and Considerations</vt:lpstr>
      <vt:lpstr>Agenda – Enterprise Technologies  and Big data Business Intelligence</vt:lpstr>
      <vt:lpstr>Agenda 9/21 - Big Data Analysis, Technology Concepts, and Techniques </vt:lpstr>
      <vt:lpstr>Why Do I Care?</vt:lpstr>
      <vt:lpstr>Big Data Planning Considerations</vt:lpstr>
      <vt:lpstr>Big Data Planning Considerations</vt:lpstr>
      <vt:lpstr>Planning Considerations - Data Privacy</vt:lpstr>
      <vt:lpstr>Joint Analytics and Privacy</vt:lpstr>
      <vt:lpstr>Security</vt:lpstr>
      <vt:lpstr>Data Security - Accumulo</vt:lpstr>
      <vt:lpstr>Adoption and Planning Considerations</vt:lpstr>
      <vt:lpstr>Big Data Planning Considerations</vt:lpstr>
      <vt:lpstr>Big Data Planning Considerations</vt:lpstr>
      <vt:lpstr>Big Data Planning Considerations</vt:lpstr>
      <vt:lpstr>Planning Considerations - Clouds</vt:lpstr>
      <vt:lpstr>Big Data Analytics Lifecycle</vt:lpstr>
      <vt:lpstr>Business Case Evaluation</vt:lpstr>
      <vt:lpstr>Data Identification</vt:lpstr>
      <vt:lpstr>Data Acquisition &amp; Filtering</vt:lpstr>
      <vt:lpstr>Data Acquisition &amp; Filtering</vt:lpstr>
      <vt:lpstr>Data Acquisition and Filtering -NiFi</vt:lpstr>
      <vt:lpstr>Building a Data Lake with NiFi</vt:lpstr>
      <vt:lpstr>Data Extraction &amp; Formatting</vt:lpstr>
      <vt:lpstr>Data Extraction</vt:lpstr>
      <vt:lpstr>A Prototype Spatial Object Transfer Format (SOTF)</vt:lpstr>
      <vt:lpstr>A Prototype Spatial Object Transfer Format (SOTF)</vt:lpstr>
      <vt:lpstr>Data Validation &amp; Cleaning</vt:lpstr>
      <vt:lpstr>Data Validation &amp; Cleaning</vt:lpstr>
      <vt:lpstr>Data Aggregation &amp; Representation</vt:lpstr>
      <vt:lpstr>Data Aggregation &amp; Representation</vt:lpstr>
      <vt:lpstr>Data Aggregation &amp; Representation</vt:lpstr>
      <vt:lpstr>Data Analysis</vt:lpstr>
      <vt:lpstr>Data Analysis</vt:lpstr>
      <vt:lpstr>EDA and CDA</vt:lpstr>
      <vt:lpstr>Data Visualization</vt:lpstr>
      <vt:lpstr>Utilization of Analysis Results</vt:lpstr>
      <vt:lpstr>Enterprise Technologies and Big Data Business Intelligence</vt:lpstr>
      <vt:lpstr>Why Streaming?</vt:lpstr>
      <vt:lpstr>Streaming and OLTP</vt:lpstr>
      <vt:lpstr>Batch and OLAP</vt:lpstr>
      <vt:lpstr>Streaming Analytics: “What Is A Stream”</vt:lpstr>
      <vt:lpstr>Traditional Data Processing – Request &amp; Response</vt:lpstr>
      <vt:lpstr>The New Era: Streaming Analytics</vt:lpstr>
      <vt:lpstr>Streaming Analytics Reference Architecture</vt:lpstr>
      <vt:lpstr>Streaming Analytics Processing Pipeline</vt:lpstr>
      <vt:lpstr>Real-time Batch Comparison</vt:lpstr>
      <vt:lpstr>Extract Transform Load (ETL)</vt:lpstr>
      <vt:lpstr>Data Warehouse</vt:lpstr>
      <vt:lpstr>Data Marts</vt:lpstr>
      <vt:lpstr>Ad-hoc Reports and Dashboards</vt:lpstr>
      <vt:lpstr>Traditional Business Intelligence</vt:lpstr>
      <vt:lpstr>Big Data Business Intelligence</vt:lpstr>
      <vt:lpstr>Traditional &amp; Big Data Visualizations</vt:lpstr>
      <vt:lpstr>Visualization Types</vt:lpstr>
      <vt:lpstr>Python</vt:lpstr>
      <vt:lpstr>Python for Data Analytics</vt:lpstr>
      <vt:lpstr>Portfolio’s</vt:lpstr>
    </vt:vector>
  </TitlesOfParts>
  <Company>Bowie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S. Harvey</dc:creator>
  <cp:lastModifiedBy>Benjamin S. Harvey</cp:lastModifiedBy>
  <cp:revision>163</cp:revision>
  <dcterms:created xsi:type="dcterms:W3CDTF">2017-09-10T17:28:52Z</dcterms:created>
  <dcterms:modified xsi:type="dcterms:W3CDTF">2017-09-14T22:22:17Z</dcterms:modified>
</cp:coreProperties>
</file>